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Lst>
  <p:notesMasterIdLst>
    <p:notesMasterId r:id="rId24"/>
  </p:notesMasterIdLst>
  <p:handoutMasterIdLst>
    <p:handoutMasterId r:id="rId25"/>
  </p:handoutMasterIdLst>
  <p:sldIdLst>
    <p:sldId id="256" r:id="rId5"/>
    <p:sldId id="260" r:id="rId6"/>
    <p:sldId id="354" r:id="rId7"/>
    <p:sldId id="366" r:id="rId8"/>
    <p:sldId id="372" r:id="rId9"/>
    <p:sldId id="367" r:id="rId10"/>
    <p:sldId id="368" r:id="rId11"/>
    <p:sldId id="355" r:id="rId12"/>
    <p:sldId id="371" r:id="rId13"/>
    <p:sldId id="378" r:id="rId14"/>
    <p:sldId id="373" r:id="rId15"/>
    <p:sldId id="374" r:id="rId16"/>
    <p:sldId id="379" r:id="rId17"/>
    <p:sldId id="380" r:id="rId18"/>
    <p:sldId id="376" r:id="rId19"/>
    <p:sldId id="375" r:id="rId20"/>
    <p:sldId id="377" r:id="rId21"/>
    <p:sldId id="381" r:id="rId22"/>
    <p:sldId id="364" r:id="rId2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ale" initials="hale" lastIdx="1" clrIdx="0"/>
  <p:cmAuthor id="1" name="bntabor" initials="b" lastIdx="14" clrIdx="1"/>
  <p:cmAuthor id="2" name="alsayers-fay" initials="a" lastIdx="7" clrIdx="2"/>
  <p:cmAuthor id="3" name="Shirey, Gina" initials="SG" lastIdx="1" clrIdx="3">
    <p:extLst>
      <p:ext uri="{19B8F6BF-5375-455C-9EA6-DF929625EA0E}">
        <p15:presenceInfo xmlns:p15="http://schemas.microsoft.com/office/powerpoint/2012/main" userId="S-1-5-21-1984772128-1885951126-709122288-38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6F8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118" autoAdjust="0"/>
    <p:restoredTop sz="96362" autoAdjust="0"/>
  </p:normalViewPr>
  <p:slideViewPr>
    <p:cSldViewPr>
      <p:cViewPr varScale="1">
        <p:scale>
          <a:sx n="94" d="100"/>
          <a:sy n="94" d="100"/>
        </p:scale>
        <p:origin x="701" y="82"/>
      </p:cViewPr>
      <p:guideLst>
        <p:guide orient="horz" pos="2160"/>
        <p:guide pos="2880"/>
      </p:guideLst>
    </p:cSldViewPr>
  </p:slideViewPr>
  <p:notesTextViewPr>
    <p:cViewPr>
      <p:scale>
        <a:sx n="100" d="100"/>
        <a:sy n="100" d="100"/>
      </p:scale>
      <p:origin x="0" y="0"/>
    </p:cViewPr>
  </p:notesTextViewPr>
  <p:notesViewPr>
    <p:cSldViewPr>
      <p:cViewPr>
        <p:scale>
          <a:sx n="90" d="100"/>
          <a:sy n="90" d="100"/>
        </p:scale>
        <p:origin x="3732" y="12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1567" tIns="45785" rIns="91567" bIns="45785" rtlCol="0"/>
          <a:lstStyle>
            <a:lvl1pPr algn="l">
              <a:defRPr sz="1200"/>
            </a:lvl1pPr>
          </a:lstStyle>
          <a:p>
            <a:endParaRPr lang="en-US"/>
          </a:p>
        </p:txBody>
      </p:sp>
      <p:sp>
        <p:nvSpPr>
          <p:cNvPr id="3" name="Date Placeholder 2"/>
          <p:cNvSpPr>
            <a:spLocks noGrp="1"/>
          </p:cNvSpPr>
          <p:nvPr>
            <p:ph type="dt" sz="quarter" idx="1"/>
          </p:nvPr>
        </p:nvSpPr>
        <p:spPr>
          <a:xfrm>
            <a:off x="3977532" y="0"/>
            <a:ext cx="3043979" cy="465773"/>
          </a:xfrm>
          <a:prstGeom prst="rect">
            <a:avLst/>
          </a:prstGeom>
        </p:spPr>
        <p:txBody>
          <a:bodyPr vert="horz" lIns="91567" tIns="45785" rIns="91567" bIns="45785" rtlCol="0"/>
          <a:lstStyle>
            <a:lvl1pPr algn="r">
              <a:defRPr sz="1200"/>
            </a:lvl1pPr>
          </a:lstStyle>
          <a:p>
            <a:fld id="{238ECB12-CD75-4429-8735-5748E443C69F}" type="datetimeFigureOut">
              <a:rPr lang="en-US" smtClean="0"/>
              <a:pPr/>
              <a:t>2/7/2017</a:t>
            </a:fld>
            <a:endParaRPr lang="en-US"/>
          </a:p>
        </p:txBody>
      </p:sp>
      <p:sp>
        <p:nvSpPr>
          <p:cNvPr id="4" name="Footer Placeholder 3"/>
          <p:cNvSpPr>
            <a:spLocks noGrp="1"/>
          </p:cNvSpPr>
          <p:nvPr>
            <p:ph type="ftr" sz="quarter" idx="2"/>
          </p:nvPr>
        </p:nvSpPr>
        <p:spPr>
          <a:xfrm>
            <a:off x="2" y="8841739"/>
            <a:ext cx="3043979" cy="465773"/>
          </a:xfrm>
          <a:prstGeom prst="rect">
            <a:avLst/>
          </a:prstGeom>
        </p:spPr>
        <p:txBody>
          <a:bodyPr vert="horz" lIns="91567" tIns="45785" rIns="91567" bIns="45785" rtlCol="0" anchor="b"/>
          <a:lstStyle>
            <a:lvl1pPr algn="l">
              <a:defRPr sz="1200"/>
            </a:lvl1pPr>
          </a:lstStyle>
          <a:p>
            <a:endParaRPr lang="en-US"/>
          </a:p>
        </p:txBody>
      </p:sp>
      <p:sp>
        <p:nvSpPr>
          <p:cNvPr id="5" name="Slide Number Placeholder 4"/>
          <p:cNvSpPr>
            <a:spLocks noGrp="1"/>
          </p:cNvSpPr>
          <p:nvPr>
            <p:ph type="sldNum" sz="quarter" idx="3"/>
          </p:nvPr>
        </p:nvSpPr>
        <p:spPr>
          <a:xfrm>
            <a:off x="3977532" y="8841739"/>
            <a:ext cx="3043979" cy="465773"/>
          </a:xfrm>
          <a:prstGeom prst="rect">
            <a:avLst/>
          </a:prstGeom>
        </p:spPr>
        <p:txBody>
          <a:bodyPr vert="horz" lIns="91567" tIns="45785" rIns="91567" bIns="45785" rtlCol="0" anchor="b"/>
          <a:lstStyle>
            <a:lvl1pPr algn="r">
              <a:defRPr sz="1200"/>
            </a:lvl1pPr>
          </a:lstStyle>
          <a:p>
            <a:fld id="{14AB382F-44AA-4AE4-A238-DE7CA78B0929}" type="slidenum">
              <a:rPr lang="en-US" smtClean="0"/>
              <a:pPr/>
              <a:t>‹#›</a:t>
            </a:fld>
            <a:endParaRPr lang="en-US"/>
          </a:p>
        </p:txBody>
      </p:sp>
    </p:spTree>
    <p:extLst>
      <p:ext uri="{BB962C8B-B14F-4D97-AF65-F5344CB8AC3E}">
        <p14:creationId xmlns:p14="http://schemas.microsoft.com/office/powerpoint/2010/main" val="999072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08" tIns="46654" rIns="93308" bIns="46654" rtlCol="0"/>
          <a:lstStyle>
            <a:lvl1pPr algn="l">
              <a:defRPr sz="1200"/>
            </a:lvl1pPr>
          </a:lstStyle>
          <a:p>
            <a:endParaRPr lang="en-US"/>
          </a:p>
        </p:txBody>
      </p:sp>
      <p:sp>
        <p:nvSpPr>
          <p:cNvPr id="3" name="Date Placeholder 2"/>
          <p:cNvSpPr>
            <a:spLocks noGrp="1"/>
          </p:cNvSpPr>
          <p:nvPr>
            <p:ph type="dt" idx="1"/>
          </p:nvPr>
        </p:nvSpPr>
        <p:spPr>
          <a:xfrm>
            <a:off x="3978133" y="0"/>
            <a:ext cx="3043343" cy="465455"/>
          </a:xfrm>
          <a:prstGeom prst="rect">
            <a:avLst/>
          </a:prstGeom>
        </p:spPr>
        <p:txBody>
          <a:bodyPr vert="horz" lIns="93308" tIns="46654" rIns="93308" bIns="46654" rtlCol="0"/>
          <a:lstStyle>
            <a:lvl1pPr algn="r">
              <a:defRPr sz="1200"/>
            </a:lvl1pPr>
          </a:lstStyle>
          <a:p>
            <a:fld id="{7193AF09-759B-41A1-86B3-6F707E6D2B1A}" type="datetimeFigureOut">
              <a:rPr lang="en-US" smtClean="0"/>
              <a:pPr/>
              <a:t>2/7/2017</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08" tIns="46654" rIns="93308" bIns="46654" rtlCol="0" anchor="ctr"/>
          <a:lstStyle/>
          <a:p>
            <a:endParaRPr lang="en-US"/>
          </a:p>
        </p:txBody>
      </p:sp>
      <p:sp>
        <p:nvSpPr>
          <p:cNvPr id="5" name="Notes Placeholder 4"/>
          <p:cNvSpPr>
            <a:spLocks noGrp="1"/>
          </p:cNvSpPr>
          <p:nvPr>
            <p:ph type="body" sz="quarter" idx="3"/>
          </p:nvPr>
        </p:nvSpPr>
        <p:spPr>
          <a:xfrm>
            <a:off x="702310" y="4421824"/>
            <a:ext cx="5618480" cy="4189095"/>
          </a:xfrm>
          <a:prstGeom prst="rect">
            <a:avLst/>
          </a:prstGeom>
        </p:spPr>
        <p:txBody>
          <a:bodyPr vert="horz" lIns="93308" tIns="46654" rIns="93308" bIns="466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1"/>
            <a:ext cx="3043343" cy="465455"/>
          </a:xfrm>
          <a:prstGeom prst="rect">
            <a:avLst/>
          </a:prstGeom>
        </p:spPr>
        <p:txBody>
          <a:bodyPr vert="horz" lIns="93308" tIns="46654" rIns="93308" bIns="46654"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1"/>
            <a:ext cx="3043343" cy="465455"/>
          </a:xfrm>
          <a:prstGeom prst="rect">
            <a:avLst/>
          </a:prstGeom>
        </p:spPr>
        <p:txBody>
          <a:bodyPr vert="horz" lIns="93308" tIns="46654" rIns="93308" bIns="46654" rtlCol="0" anchor="b"/>
          <a:lstStyle>
            <a:lvl1pPr algn="r">
              <a:defRPr sz="1200"/>
            </a:lvl1pPr>
          </a:lstStyle>
          <a:p>
            <a:fld id="{78C82E93-6F94-4E75-A8A2-586EE043A400}" type="slidenum">
              <a:rPr lang="en-US" smtClean="0"/>
              <a:pPr/>
              <a:t>‹#›</a:t>
            </a:fld>
            <a:endParaRPr lang="en-US"/>
          </a:p>
        </p:txBody>
      </p:sp>
    </p:spTree>
    <p:extLst>
      <p:ext uri="{BB962C8B-B14F-4D97-AF65-F5344CB8AC3E}">
        <p14:creationId xmlns:p14="http://schemas.microsoft.com/office/powerpoint/2010/main" val="1628882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8C82E93-6F94-4E75-A8A2-586EE043A400}" type="slidenum">
              <a:rPr lang="en-US" smtClean="0"/>
              <a:pPr/>
              <a:t>1</a:t>
            </a:fld>
            <a:endParaRPr lang="en-US" dirty="0"/>
          </a:p>
        </p:txBody>
      </p:sp>
    </p:spTree>
    <p:extLst>
      <p:ext uri="{BB962C8B-B14F-4D97-AF65-F5344CB8AC3E}">
        <p14:creationId xmlns:p14="http://schemas.microsoft.com/office/powerpoint/2010/main" val="3187768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8C82E93-6F94-4E75-A8A2-586EE043A400}" type="slidenum">
              <a:rPr lang="en-US" smtClean="0"/>
              <a:pPr/>
              <a:t>2</a:t>
            </a:fld>
            <a:endParaRPr lang="en-US" dirty="0"/>
          </a:p>
        </p:txBody>
      </p:sp>
    </p:spTree>
    <p:extLst>
      <p:ext uri="{BB962C8B-B14F-4D97-AF65-F5344CB8AC3E}">
        <p14:creationId xmlns:p14="http://schemas.microsoft.com/office/powerpoint/2010/main" val="20031132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None/>
            </a:pPr>
            <a:r>
              <a:rPr lang="en-US" dirty="0">
                <a:solidFill>
                  <a:schemeClr val="tx2">
                    <a:lumMod val="10000"/>
                  </a:schemeClr>
                </a:solidFill>
              </a:rPr>
              <a:t>There are significant long-term consequences of a Tier 3 designation – it stops development in its tracks.</a:t>
            </a:r>
          </a:p>
          <a:p>
            <a:pPr>
              <a:buFont typeface="Arial" pitchFamily="34" charset="0"/>
              <a:buNone/>
            </a:pPr>
            <a:r>
              <a:rPr lang="en-US" dirty="0">
                <a:solidFill>
                  <a:schemeClr val="tx2">
                    <a:lumMod val="10000"/>
                  </a:schemeClr>
                </a:solidFill>
              </a:rPr>
              <a:t>For example: If a Tier 3 is </a:t>
            </a:r>
            <a:r>
              <a:rPr lang="en-US" dirty="0" err="1">
                <a:solidFill>
                  <a:schemeClr val="tx2">
                    <a:lumMod val="10000"/>
                  </a:schemeClr>
                </a:solidFill>
              </a:rPr>
              <a:t>designa</a:t>
            </a:r>
            <a:endParaRPr lang="en-US" dirty="0">
              <a:solidFill>
                <a:schemeClr val="tx2">
                  <a:lumMod val="10000"/>
                </a:schemeClr>
              </a:solidFill>
            </a:endParaRPr>
          </a:p>
          <a:p>
            <a:pPr marL="171689" indent="-171689">
              <a:buFont typeface="Arial" pitchFamily="34" charset="0"/>
              <a:buChar char="•"/>
            </a:pPr>
            <a:r>
              <a:rPr lang="en-US" dirty="0">
                <a:solidFill>
                  <a:schemeClr val="tx2">
                    <a:lumMod val="10000"/>
                  </a:schemeClr>
                </a:solidFill>
              </a:rPr>
              <a:t>A community or lodge discharging domestic wastewater to a Tier 3 water may have a discharge at the time of designation, but they could </a:t>
            </a:r>
            <a:r>
              <a:rPr lang="en-US" u="sng" dirty="0">
                <a:solidFill>
                  <a:schemeClr val="tx2">
                    <a:lumMod val="10000"/>
                  </a:schemeClr>
                </a:solidFill>
              </a:rPr>
              <a:t>not</a:t>
            </a:r>
            <a:r>
              <a:rPr lang="en-US" dirty="0">
                <a:solidFill>
                  <a:schemeClr val="tx2">
                    <a:lumMod val="10000"/>
                  </a:schemeClr>
                </a:solidFill>
              </a:rPr>
              <a:t> expand. </a:t>
            </a:r>
          </a:p>
          <a:p>
            <a:pPr marL="171689" indent="-171689">
              <a:buFont typeface="Arial" pitchFamily="34" charset="0"/>
              <a:buChar char="•"/>
            </a:pPr>
            <a:r>
              <a:rPr lang="en-US" dirty="0">
                <a:solidFill>
                  <a:schemeClr val="tx2">
                    <a:lumMod val="10000"/>
                  </a:schemeClr>
                </a:solidFill>
              </a:rPr>
              <a:t>New lodges or other facilities would not be allowed to discharge – they would have to truck out or use non-discharge systems for their wastewater.</a:t>
            </a:r>
          </a:p>
          <a:p>
            <a:endParaRPr lang="en-US" dirty="0"/>
          </a:p>
        </p:txBody>
      </p:sp>
      <p:sp>
        <p:nvSpPr>
          <p:cNvPr id="4" name="Slide Number Placeholder 3"/>
          <p:cNvSpPr>
            <a:spLocks noGrp="1"/>
          </p:cNvSpPr>
          <p:nvPr>
            <p:ph type="sldNum" sz="quarter" idx="10"/>
          </p:nvPr>
        </p:nvSpPr>
        <p:spPr/>
        <p:txBody>
          <a:bodyPr/>
          <a:lstStyle/>
          <a:p>
            <a:fld id="{78C82E93-6F94-4E75-A8A2-586EE043A400}" type="slidenum">
              <a:rPr lang="en-US" smtClean="0"/>
              <a:pPr/>
              <a:t>7</a:t>
            </a:fld>
            <a:endParaRPr lang="en-US"/>
          </a:p>
        </p:txBody>
      </p:sp>
    </p:spTree>
    <p:extLst>
      <p:ext uri="{BB962C8B-B14F-4D97-AF65-F5344CB8AC3E}">
        <p14:creationId xmlns:p14="http://schemas.microsoft.com/office/powerpoint/2010/main" val="452971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None/>
            </a:pPr>
            <a:r>
              <a:rPr lang="en-US" dirty="0">
                <a:solidFill>
                  <a:schemeClr val="tx2">
                    <a:lumMod val="10000"/>
                  </a:schemeClr>
                </a:solidFill>
              </a:rPr>
              <a:t>There are significant long-term consequences of a Tier 3 designation – it stops development in its tracks.</a:t>
            </a:r>
          </a:p>
          <a:p>
            <a:pPr>
              <a:buFont typeface="Arial" pitchFamily="34" charset="0"/>
              <a:buNone/>
            </a:pPr>
            <a:r>
              <a:rPr lang="en-US" dirty="0">
                <a:solidFill>
                  <a:schemeClr val="tx2">
                    <a:lumMod val="10000"/>
                  </a:schemeClr>
                </a:solidFill>
              </a:rPr>
              <a:t>For example: If a Tier 3 is </a:t>
            </a:r>
            <a:r>
              <a:rPr lang="en-US" dirty="0" err="1">
                <a:solidFill>
                  <a:schemeClr val="tx2">
                    <a:lumMod val="10000"/>
                  </a:schemeClr>
                </a:solidFill>
              </a:rPr>
              <a:t>designa</a:t>
            </a:r>
            <a:endParaRPr lang="en-US" dirty="0">
              <a:solidFill>
                <a:schemeClr val="tx2">
                  <a:lumMod val="10000"/>
                </a:schemeClr>
              </a:solidFill>
            </a:endParaRPr>
          </a:p>
          <a:p>
            <a:pPr marL="171689" indent="-171689">
              <a:buFont typeface="Arial" pitchFamily="34" charset="0"/>
              <a:buChar char="•"/>
            </a:pPr>
            <a:r>
              <a:rPr lang="en-US" dirty="0">
                <a:solidFill>
                  <a:schemeClr val="tx2">
                    <a:lumMod val="10000"/>
                  </a:schemeClr>
                </a:solidFill>
              </a:rPr>
              <a:t>A community or lodge discharging domestic wastewater to a Tier 3 water may have a discharge at the time of designation, but they could </a:t>
            </a:r>
            <a:r>
              <a:rPr lang="en-US" u="sng" dirty="0">
                <a:solidFill>
                  <a:schemeClr val="tx2">
                    <a:lumMod val="10000"/>
                  </a:schemeClr>
                </a:solidFill>
              </a:rPr>
              <a:t>not</a:t>
            </a:r>
            <a:r>
              <a:rPr lang="en-US" dirty="0">
                <a:solidFill>
                  <a:schemeClr val="tx2">
                    <a:lumMod val="10000"/>
                  </a:schemeClr>
                </a:solidFill>
              </a:rPr>
              <a:t> expand. </a:t>
            </a:r>
          </a:p>
          <a:p>
            <a:pPr marL="171689" indent="-171689">
              <a:buFont typeface="Arial" pitchFamily="34" charset="0"/>
              <a:buChar char="•"/>
            </a:pPr>
            <a:r>
              <a:rPr lang="en-US" dirty="0">
                <a:solidFill>
                  <a:schemeClr val="tx2">
                    <a:lumMod val="10000"/>
                  </a:schemeClr>
                </a:solidFill>
              </a:rPr>
              <a:t>New lodges or other facilities would not be allowed to discharge – they would have to truck out or use non-discharge systems for their wastewater.</a:t>
            </a:r>
          </a:p>
          <a:p>
            <a:endParaRPr lang="en-US" dirty="0"/>
          </a:p>
        </p:txBody>
      </p:sp>
      <p:sp>
        <p:nvSpPr>
          <p:cNvPr id="4" name="Slide Number Placeholder 3"/>
          <p:cNvSpPr>
            <a:spLocks noGrp="1"/>
          </p:cNvSpPr>
          <p:nvPr>
            <p:ph type="sldNum" sz="quarter" idx="10"/>
          </p:nvPr>
        </p:nvSpPr>
        <p:spPr/>
        <p:txBody>
          <a:bodyPr/>
          <a:lstStyle/>
          <a:p>
            <a:fld id="{78C82E93-6F94-4E75-A8A2-586EE043A400}" type="slidenum">
              <a:rPr lang="en-US" smtClean="0"/>
              <a:pPr/>
              <a:t>8</a:t>
            </a:fld>
            <a:endParaRPr lang="en-US"/>
          </a:p>
        </p:txBody>
      </p:sp>
    </p:spTree>
    <p:extLst>
      <p:ext uri="{BB962C8B-B14F-4D97-AF65-F5344CB8AC3E}">
        <p14:creationId xmlns:p14="http://schemas.microsoft.com/office/powerpoint/2010/main" val="3598588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Koktuli</a:t>
            </a:r>
            <a:r>
              <a:rPr lang="en-US" dirty="0" smtClean="0"/>
              <a:t> River</a:t>
            </a:r>
            <a:endParaRPr lang="en-US" dirty="0"/>
          </a:p>
        </p:txBody>
      </p:sp>
      <p:sp>
        <p:nvSpPr>
          <p:cNvPr id="4" name="Slide Number Placeholder 3"/>
          <p:cNvSpPr>
            <a:spLocks noGrp="1"/>
          </p:cNvSpPr>
          <p:nvPr>
            <p:ph type="sldNum" sz="quarter" idx="10"/>
          </p:nvPr>
        </p:nvSpPr>
        <p:spPr/>
        <p:txBody>
          <a:bodyPr/>
          <a:lstStyle/>
          <a:p>
            <a:fld id="{78C82E93-6F94-4E75-A8A2-586EE043A400}" type="slidenum">
              <a:rPr lang="en-US" smtClean="0"/>
              <a:pPr/>
              <a:t>9</a:t>
            </a:fld>
            <a:endParaRPr lang="en-US"/>
          </a:p>
        </p:txBody>
      </p:sp>
    </p:spTree>
    <p:extLst>
      <p:ext uri="{BB962C8B-B14F-4D97-AF65-F5344CB8AC3E}">
        <p14:creationId xmlns:p14="http://schemas.microsoft.com/office/powerpoint/2010/main" val="921239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323FDEC-5515-417E-84AF-9CB05BEC75B4}" type="datetime1">
              <a:rPr lang="en-US" smtClean="0"/>
              <a:t>2/7/2017</a:t>
            </a:fld>
            <a:endParaRPr lang="en-US"/>
          </a:p>
        </p:txBody>
      </p:sp>
      <p:sp>
        <p:nvSpPr>
          <p:cNvPr id="19" name="Footer Placeholder 18"/>
          <p:cNvSpPr>
            <a:spLocks noGrp="1"/>
          </p:cNvSpPr>
          <p:nvPr>
            <p:ph type="ftr" sz="quarter" idx="11"/>
          </p:nvPr>
        </p:nvSpPr>
        <p:spPr/>
        <p:txBody>
          <a:bodyPr/>
          <a:lstStyle/>
          <a:p>
            <a:r>
              <a:rPr lang="en-US" smtClean="0"/>
              <a:t>Improving and Protecting Alaska's Water Quality</a:t>
            </a:r>
            <a:endParaRPr lang="en-US"/>
          </a:p>
        </p:txBody>
      </p:sp>
      <p:sp>
        <p:nvSpPr>
          <p:cNvPr id="27" name="Slide Number Placeholder 26"/>
          <p:cNvSpPr>
            <a:spLocks noGrp="1"/>
          </p:cNvSpPr>
          <p:nvPr>
            <p:ph type="sldNum" sz="quarter" idx="12"/>
          </p:nvPr>
        </p:nvSpPr>
        <p:spPr/>
        <p:txBody>
          <a:bodyPr/>
          <a:lstStyle/>
          <a:p>
            <a:fld id="{D1B05C06-1AF5-4E3E-835B-419A9D1AA01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260DB0-9960-4C85-894D-839CF8135104}" type="datetime1">
              <a:rPr lang="en-US" smtClean="0"/>
              <a:t>2/7/2017</a:t>
            </a:fld>
            <a:endParaRPr lang="en-US"/>
          </a:p>
        </p:txBody>
      </p:sp>
      <p:sp>
        <p:nvSpPr>
          <p:cNvPr id="5" name="Footer Placeholder 4"/>
          <p:cNvSpPr>
            <a:spLocks noGrp="1"/>
          </p:cNvSpPr>
          <p:nvPr>
            <p:ph type="ftr" sz="quarter" idx="11"/>
          </p:nvPr>
        </p:nvSpPr>
        <p:spPr/>
        <p:txBody>
          <a:bodyPr/>
          <a:lstStyle/>
          <a:p>
            <a:r>
              <a:rPr lang="en-US" smtClean="0"/>
              <a:t>Improving and Protecting Alaska's Water Quality</a:t>
            </a:r>
            <a:endParaRPr lang="en-US"/>
          </a:p>
        </p:txBody>
      </p:sp>
      <p:sp>
        <p:nvSpPr>
          <p:cNvPr id="6" name="Slide Number Placeholder 5"/>
          <p:cNvSpPr>
            <a:spLocks noGrp="1"/>
          </p:cNvSpPr>
          <p:nvPr>
            <p:ph type="sldNum" sz="quarter" idx="12"/>
          </p:nvPr>
        </p:nvSpPr>
        <p:spPr/>
        <p:txBody>
          <a:bodyPr/>
          <a:lstStyle/>
          <a:p>
            <a:fld id="{D1B05C06-1AF5-4E3E-835B-419A9D1AA01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EB9C42-093D-4F3F-AE2A-BE5D93AD2B28}" type="datetime1">
              <a:rPr lang="en-US" smtClean="0"/>
              <a:t>2/7/2017</a:t>
            </a:fld>
            <a:endParaRPr lang="en-US"/>
          </a:p>
        </p:txBody>
      </p:sp>
      <p:sp>
        <p:nvSpPr>
          <p:cNvPr id="5" name="Footer Placeholder 4"/>
          <p:cNvSpPr>
            <a:spLocks noGrp="1"/>
          </p:cNvSpPr>
          <p:nvPr>
            <p:ph type="ftr" sz="quarter" idx="11"/>
          </p:nvPr>
        </p:nvSpPr>
        <p:spPr/>
        <p:txBody>
          <a:bodyPr/>
          <a:lstStyle/>
          <a:p>
            <a:r>
              <a:rPr lang="en-US" smtClean="0"/>
              <a:t>Improving and Protecting Alaska's Water Quality</a:t>
            </a:r>
            <a:endParaRPr lang="en-US"/>
          </a:p>
        </p:txBody>
      </p:sp>
      <p:sp>
        <p:nvSpPr>
          <p:cNvPr id="6" name="Slide Number Placeholder 5"/>
          <p:cNvSpPr>
            <a:spLocks noGrp="1"/>
          </p:cNvSpPr>
          <p:nvPr>
            <p:ph type="sldNum" sz="quarter" idx="12"/>
          </p:nvPr>
        </p:nvSpPr>
        <p:spPr/>
        <p:txBody>
          <a:bodyPr/>
          <a:lstStyle/>
          <a:p>
            <a:fld id="{D1B05C06-1AF5-4E3E-835B-419A9D1AA01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D6B4FC2-E976-46D0-B62A-E7590B7F9382}" type="datetime1">
              <a:rPr lang="en-US" smtClean="0"/>
              <a:t>2/7/2017</a:t>
            </a:fld>
            <a:endParaRPr lang="en-US"/>
          </a:p>
        </p:txBody>
      </p:sp>
      <p:sp>
        <p:nvSpPr>
          <p:cNvPr id="5" name="Footer Placeholder 4"/>
          <p:cNvSpPr>
            <a:spLocks noGrp="1"/>
          </p:cNvSpPr>
          <p:nvPr>
            <p:ph type="ftr" sz="quarter" idx="11"/>
          </p:nvPr>
        </p:nvSpPr>
        <p:spPr/>
        <p:txBody>
          <a:bodyPr/>
          <a:lstStyle/>
          <a:p>
            <a:r>
              <a:rPr lang="en-US" smtClean="0"/>
              <a:t>Improving and Protecting Alaska's Water Quality</a:t>
            </a:r>
            <a:endParaRPr lang="en-US"/>
          </a:p>
        </p:txBody>
      </p:sp>
      <p:sp>
        <p:nvSpPr>
          <p:cNvPr id="6" name="Slide Number Placeholder 5"/>
          <p:cNvSpPr>
            <a:spLocks noGrp="1"/>
          </p:cNvSpPr>
          <p:nvPr>
            <p:ph type="sldNum" sz="quarter" idx="12"/>
          </p:nvPr>
        </p:nvSpPr>
        <p:spPr/>
        <p:txBody>
          <a:bodyPr/>
          <a:lstStyle/>
          <a:p>
            <a:fld id="{D1B05C06-1AF5-4E3E-835B-419A9D1AA01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9CF573E-98EC-466F-9884-04449381BD39}" type="datetime1">
              <a:rPr lang="en-US" smtClean="0"/>
              <a:t>2/7/2017</a:t>
            </a:fld>
            <a:endParaRPr lang="en-US"/>
          </a:p>
        </p:txBody>
      </p:sp>
      <p:sp>
        <p:nvSpPr>
          <p:cNvPr id="5" name="Footer Placeholder 4"/>
          <p:cNvSpPr>
            <a:spLocks noGrp="1"/>
          </p:cNvSpPr>
          <p:nvPr>
            <p:ph type="ftr" sz="quarter" idx="11"/>
          </p:nvPr>
        </p:nvSpPr>
        <p:spPr/>
        <p:txBody>
          <a:bodyPr/>
          <a:lstStyle/>
          <a:p>
            <a:r>
              <a:rPr lang="en-US" smtClean="0"/>
              <a:t>Improving and Protecting Alaska's Water Quality</a:t>
            </a:r>
            <a:endParaRPr lang="en-US"/>
          </a:p>
        </p:txBody>
      </p:sp>
      <p:sp>
        <p:nvSpPr>
          <p:cNvPr id="6" name="Slide Number Placeholder 5"/>
          <p:cNvSpPr>
            <a:spLocks noGrp="1"/>
          </p:cNvSpPr>
          <p:nvPr>
            <p:ph type="sldNum" sz="quarter" idx="12"/>
          </p:nvPr>
        </p:nvSpPr>
        <p:spPr/>
        <p:txBody>
          <a:bodyPr/>
          <a:lstStyle/>
          <a:p>
            <a:fld id="{D1B05C06-1AF5-4E3E-835B-419A9D1AA01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02E9C04-269F-46B2-A47E-E3C6571D2430}" type="datetime1">
              <a:rPr lang="en-US" smtClean="0"/>
              <a:t>2/7/2017</a:t>
            </a:fld>
            <a:endParaRPr lang="en-US"/>
          </a:p>
        </p:txBody>
      </p:sp>
      <p:sp>
        <p:nvSpPr>
          <p:cNvPr id="6" name="Footer Placeholder 5"/>
          <p:cNvSpPr>
            <a:spLocks noGrp="1"/>
          </p:cNvSpPr>
          <p:nvPr>
            <p:ph type="ftr" sz="quarter" idx="11"/>
          </p:nvPr>
        </p:nvSpPr>
        <p:spPr/>
        <p:txBody>
          <a:bodyPr/>
          <a:lstStyle/>
          <a:p>
            <a:r>
              <a:rPr lang="en-US" smtClean="0"/>
              <a:t>Improving and Protecting Alaska's Water Quality</a:t>
            </a:r>
            <a:endParaRPr lang="en-US"/>
          </a:p>
        </p:txBody>
      </p:sp>
      <p:sp>
        <p:nvSpPr>
          <p:cNvPr id="7" name="Slide Number Placeholder 6"/>
          <p:cNvSpPr>
            <a:spLocks noGrp="1"/>
          </p:cNvSpPr>
          <p:nvPr>
            <p:ph type="sldNum" sz="quarter" idx="12"/>
          </p:nvPr>
        </p:nvSpPr>
        <p:spPr/>
        <p:txBody>
          <a:bodyPr/>
          <a:lstStyle/>
          <a:p>
            <a:fld id="{D1B05C06-1AF5-4E3E-835B-419A9D1AA01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D7EBEDD-4E93-4025-A1BF-2538566C9FEA}" type="datetime1">
              <a:rPr lang="en-US" smtClean="0"/>
              <a:t>2/7/2017</a:t>
            </a:fld>
            <a:endParaRPr lang="en-US"/>
          </a:p>
        </p:txBody>
      </p:sp>
      <p:sp>
        <p:nvSpPr>
          <p:cNvPr id="8" name="Footer Placeholder 7"/>
          <p:cNvSpPr>
            <a:spLocks noGrp="1"/>
          </p:cNvSpPr>
          <p:nvPr>
            <p:ph type="ftr" sz="quarter" idx="11"/>
          </p:nvPr>
        </p:nvSpPr>
        <p:spPr/>
        <p:txBody>
          <a:bodyPr/>
          <a:lstStyle/>
          <a:p>
            <a:r>
              <a:rPr lang="en-US" smtClean="0"/>
              <a:t>Improving and Protecting Alaska's Water Quality</a:t>
            </a:r>
            <a:endParaRPr lang="en-US"/>
          </a:p>
        </p:txBody>
      </p:sp>
      <p:sp>
        <p:nvSpPr>
          <p:cNvPr id="9" name="Slide Number Placeholder 8"/>
          <p:cNvSpPr>
            <a:spLocks noGrp="1"/>
          </p:cNvSpPr>
          <p:nvPr>
            <p:ph type="sldNum" sz="quarter" idx="12"/>
          </p:nvPr>
        </p:nvSpPr>
        <p:spPr/>
        <p:txBody>
          <a:bodyPr/>
          <a:lstStyle/>
          <a:p>
            <a:fld id="{D1B05C06-1AF5-4E3E-835B-419A9D1AA01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07618CB-C0FA-4756-BD28-E9F638DB6EF8}" type="datetime1">
              <a:rPr lang="en-US" smtClean="0"/>
              <a:t>2/7/2017</a:t>
            </a:fld>
            <a:endParaRPr lang="en-US"/>
          </a:p>
        </p:txBody>
      </p:sp>
      <p:sp>
        <p:nvSpPr>
          <p:cNvPr id="4" name="Footer Placeholder 3"/>
          <p:cNvSpPr>
            <a:spLocks noGrp="1"/>
          </p:cNvSpPr>
          <p:nvPr>
            <p:ph type="ftr" sz="quarter" idx="11"/>
          </p:nvPr>
        </p:nvSpPr>
        <p:spPr/>
        <p:txBody>
          <a:bodyPr/>
          <a:lstStyle/>
          <a:p>
            <a:r>
              <a:rPr lang="en-US" smtClean="0"/>
              <a:t>Improving and Protecting Alaska's Water Quality</a:t>
            </a:r>
            <a:endParaRPr lang="en-US"/>
          </a:p>
        </p:txBody>
      </p:sp>
      <p:sp>
        <p:nvSpPr>
          <p:cNvPr id="5" name="Slide Number Placeholder 4"/>
          <p:cNvSpPr>
            <a:spLocks noGrp="1"/>
          </p:cNvSpPr>
          <p:nvPr>
            <p:ph type="sldNum" sz="quarter" idx="12"/>
          </p:nvPr>
        </p:nvSpPr>
        <p:spPr/>
        <p:txBody>
          <a:bodyPr/>
          <a:lstStyle/>
          <a:p>
            <a:fld id="{D1B05C06-1AF5-4E3E-835B-419A9D1AA01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D887D-6B62-4A00-918B-838F1D2961AE}" type="datetime1">
              <a:rPr lang="en-US" smtClean="0"/>
              <a:t>2/7/2017</a:t>
            </a:fld>
            <a:endParaRPr lang="en-US"/>
          </a:p>
        </p:txBody>
      </p:sp>
      <p:sp>
        <p:nvSpPr>
          <p:cNvPr id="3" name="Footer Placeholder 2"/>
          <p:cNvSpPr>
            <a:spLocks noGrp="1"/>
          </p:cNvSpPr>
          <p:nvPr>
            <p:ph type="ftr" sz="quarter" idx="11"/>
          </p:nvPr>
        </p:nvSpPr>
        <p:spPr/>
        <p:txBody>
          <a:bodyPr/>
          <a:lstStyle/>
          <a:p>
            <a:r>
              <a:rPr lang="en-US" smtClean="0"/>
              <a:t>Improving and Protecting Alaska's Water Quality</a:t>
            </a:r>
            <a:endParaRPr lang="en-US"/>
          </a:p>
        </p:txBody>
      </p:sp>
      <p:sp>
        <p:nvSpPr>
          <p:cNvPr id="4" name="Slide Number Placeholder 3"/>
          <p:cNvSpPr>
            <a:spLocks noGrp="1"/>
          </p:cNvSpPr>
          <p:nvPr>
            <p:ph type="sldNum" sz="quarter" idx="12"/>
          </p:nvPr>
        </p:nvSpPr>
        <p:spPr/>
        <p:txBody>
          <a:bodyPr/>
          <a:lstStyle/>
          <a:p>
            <a:fld id="{D1B05C06-1AF5-4E3E-835B-419A9D1AA01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9F48DEB-38F9-4EC7-BB1E-465C9396A9E6}" type="datetime1">
              <a:rPr lang="en-US" smtClean="0"/>
              <a:t>2/7/2017</a:t>
            </a:fld>
            <a:endParaRPr lang="en-US"/>
          </a:p>
        </p:txBody>
      </p:sp>
      <p:sp>
        <p:nvSpPr>
          <p:cNvPr id="6" name="Footer Placeholder 5"/>
          <p:cNvSpPr>
            <a:spLocks noGrp="1"/>
          </p:cNvSpPr>
          <p:nvPr>
            <p:ph type="ftr" sz="quarter" idx="11"/>
          </p:nvPr>
        </p:nvSpPr>
        <p:spPr/>
        <p:txBody>
          <a:bodyPr/>
          <a:lstStyle/>
          <a:p>
            <a:r>
              <a:rPr lang="en-US" smtClean="0"/>
              <a:t>Improving and Protecting Alaska's Water Quality</a:t>
            </a:r>
            <a:endParaRPr lang="en-US"/>
          </a:p>
        </p:txBody>
      </p:sp>
      <p:sp>
        <p:nvSpPr>
          <p:cNvPr id="7" name="Slide Number Placeholder 6"/>
          <p:cNvSpPr>
            <a:spLocks noGrp="1"/>
          </p:cNvSpPr>
          <p:nvPr>
            <p:ph type="sldNum" sz="quarter" idx="12"/>
          </p:nvPr>
        </p:nvSpPr>
        <p:spPr/>
        <p:txBody>
          <a:bodyPr/>
          <a:lstStyle/>
          <a:p>
            <a:fld id="{D1B05C06-1AF5-4E3E-835B-419A9D1AA01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C1A4466-CFB9-44BE-8A47-1B8BCB7ADD63}" type="datetime1">
              <a:rPr lang="en-US" smtClean="0"/>
              <a:t>2/7/2017</a:t>
            </a:fld>
            <a:endParaRPr lang="en-US"/>
          </a:p>
        </p:txBody>
      </p:sp>
      <p:sp>
        <p:nvSpPr>
          <p:cNvPr id="6" name="Footer Placeholder 5"/>
          <p:cNvSpPr>
            <a:spLocks noGrp="1"/>
          </p:cNvSpPr>
          <p:nvPr>
            <p:ph type="ftr" sz="quarter" idx="11"/>
          </p:nvPr>
        </p:nvSpPr>
        <p:spPr/>
        <p:txBody>
          <a:bodyPr/>
          <a:lstStyle/>
          <a:p>
            <a:r>
              <a:rPr lang="en-US" smtClean="0"/>
              <a:t>Improving and Protecting Alaska's Water Quality</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1B05C06-1AF5-4E3E-835B-419A9D1AA01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F2F6512-99FE-44F8-BF8F-73679EDBF410}" type="datetime1">
              <a:rPr lang="en-US" smtClean="0"/>
              <a:t>2/7/2017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Improving and Protecting Alaska's Water Quality</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1B05C06-1AF5-4E3E-835B-419A9D1AA01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earl.crapps@alaska.gov"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test.dec.alaska.gov/water/wqsar/Antidegradation/index.html"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44652" y="4343400"/>
            <a:ext cx="7854696" cy="1981200"/>
          </a:xfrm>
        </p:spPr>
        <p:txBody>
          <a:bodyPr>
            <a:normAutofit fontScale="92500" lnSpcReduction="10000"/>
          </a:bodyPr>
          <a:lstStyle/>
          <a:p>
            <a:r>
              <a:rPr lang="en-US" sz="2000" b="1" dirty="0" smtClean="0">
                <a:effectLst>
                  <a:outerShdw blurRad="38100" dist="38100" dir="2700000" algn="tl">
                    <a:srgbClr val="000000">
                      <a:alpha val="43137"/>
                    </a:srgbClr>
                  </a:outerShdw>
                </a:effectLst>
                <a:latin typeface="+mj-lt"/>
              </a:rPr>
              <a:t>Earl Crapps, Section Manager</a:t>
            </a:r>
          </a:p>
          <a:p>
            <a:r>
              <a:rPr lang="en-US" sz="2000" dirty="0" smtClean="0">
                <a:latin typeface="+mj-lt"/>
              </a:rPr>
              <a:t>Alaska Department of Environmental Conservation</a:t>
            </a:r>
          </a:p>
          <a:p>
            <a:r>
              <a:rPr lang="en-US" sz="2000" dirty="0" smtClean="0">
                <a:latin typeface="+mj-lt"/>
              </a:rPr>
              <a:t>Division of Water, Domestic &amp; Industrial Utilities</a:t>
            </a:r>
          </a:p>
          <a:p>
            <a:endParaRPr lang="en-US" sz="1300" dirty="0">
              <a:latin typeface="+mj-lt"/>
            </a:endParaRPr>
          </a:p>
          <a:p>
            <a:r>
              <a:rPr lang="en-US" sz="2000" b="1" dirty="0" smtClean="0">
                <a:effectLst>
                  <a:outerShdw blurRad="38100" dist="38100" dir="2700000" algn="tl">
                    <a:srgbClr val="000000">
                      <a:alpha val="43137"/>
                    </a:srgbClr>
                  </a:outerShdw>
                </a:effectLst>
                <a:latin typeface="+mj-lt"/>
              </a:rPr>
              <a:t>Alaska Forum on the Environment</a:t>
            </a:r>
          </a:p>
          <a:p>
            <a:r>
              <a:rPr lang="en-US" sz="2000" dirty="0" smtClean="0">
                <a:latin typeface="+mj-lt"/>
              </a:rPr>
              <a:t>Anchorage, Alaska  ●  February 7, 2017</a:t>
            </a:r>
          </a:p>
          <a:p>
            <a:endParaRPr lang="en-US" dirty="0" smtClean="0">
              <a:latin typeface="+mj-lt"/>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
        <p:nvSpPr>
          <p:cNvPr id="6" name="Title 1"/>
          <p:cNvSpPr txBox="1">
            <a:spLocks/>
          </p:cNvSpPr>
          <p:nvPr/>
        </p:nvSpPr>
        <p:spPr>
          <a:xfrm>
            <a:off x="0" y="2057400"/>
            <a:ext cx="9144000" cy="1524000"/>
          </a:xfrm>
          <a:prstGeom prst="rect">
            <a:avLst/>
          </a:prstGeom>
          <a:ln>
            <a:noFill/>
          </a:ln>
        </p:spPr>
        <p:txBody>
          <a:bodyPr vert="horz" lIns="0" tIns="0" rIns="18288" bIns="0" anchor="b">
            <a:normAutofit fontScale="97500"/>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en-US" sz="4100" dirty="0" smtClean="0">
                <a:solidFill>
                  <a:schemeClr val="tx1"/>
                </a:solidFill>
              </a:rPr>
              <a:t>Outstanding National Resource Waters </a:t>
            </a:r>
            <a:r>
              <a:rPr lang="en-US" sz="4000" dirty="0" smtClean="0">
                <a:solidFill>
                  <a:schemeClr val="tx1"/>
                </a:solidFill>
              </a:rPr>
              <a:t/>
            </a:r>
            <a:br>
              <a:rPr lang="en-US" sz="4000" dirty="0" smtClean="0">
                <a:solidFill>
                  <a:schemeClr val="tx1"/>
                </a:solidFill>
              </a:rPr>
            </a:br>
            <a:r>
              <a:rPr lang="en-US" sz="4000" dirty="0" smtClean="0">
                <a:solidFill>
                  <a:schemeClr val="tx1"/>
                </a:solidFill>
              </a:rPr>
              <a:t>(Tier 3 Waters)</a:t>
            </a:r>
            <a:endParaRPr lang="en-US" sz="40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305800" cy="1143000"/>
          </a:xfrm>
        </p:spPr>
        <p:txBody>
          <a:bodyPr>
            <a:normAutofit/>
          </a:bodyPr>
          <a:lstStyle/>
          <a:p>
            <a:r>
              <a:rPr lang="en-US" sz="4000" dirty="0" smtClean="0">
                <a:effectLst>
                  <a:outerShdw blurRad="38100" dist="38100" dir="2700000" algn="tl">
                    <a:srgbClr val="000000">
                      <a:alpha val="43137"/>
                    </a:srgbClr>
                  </a:outerShdw>
                </a:effectLst>
              </a:rPr>
              <a:t>Where we’ve been…</a:t>
            </a:r>
            <a:endParaRPr lang="en-US" sz="4000"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D1B05C06-1AF5-4E3E-835B-419A9D1AA012}" type="slidenum">
              <a:rPr lang="en-US" smtClean="0"/>
              <a:pPr/>
              <a:t>10</a:t>
            </a:fld>
            <a:endParaRPr lang="en-US"/>
          </a:p>
        </p:txBody>
      </p:sp>
      <p:sp>
        <p:nvSpPr>
          <p:cNvPr id="5" name="Rectangle 4"/>
          <p:cNvSpPr/>
          <p:nvPr/>
        </p:nvSpPr>
        <p:spPr>
          <a:xfrm>
            <a:off x="762000" y="2205229"/>
            <a:ext cx="7619999" cy="3831818"/>
          </a:xfrm>
          <a:prstGeom prst="rect">
            <a:avLst/>
          </a:prstGeom>
        </p:spPr>
        <p:txBody>
          <a:bodyPr wrap="square">
            <a:spAutoFit/>
          </a:bodyPr>
          <a:lstStyle/>
          <a:p>
            <a:pPr marL="285750" indent="-285750">
              <a:lnSpc>
                <a:spcPct val="150000"/>
              </a:lnSpc>
              <a:buFont typeface="Arial" panose="020B0604020202020204" pitchFamily="34" charset="0"/>
              <a:buChar char="•"/>
            </a:pPr>
            <a:r>
              <a:rPr lang="en-US" dirty="0" smtClean="0">
                <a:solidFill>
                  <a:srgbClr val="171C34"/>
                </a:solidFill>
                <a:latin typeface="Helvetica" panose="020B0604020202020204" pitchFamily="34" charset="0"/>
              </a:rPr>
              <a:t>1997 — </a:t>
            </a:r>
            <a:r>
              <a:rPr lang="en-US" dirty="0" err="1" smtClean="0">
                <a:solidFill>
                  <a:srgbClr val="171C34"/>
                </a:solidFill>
                <a:latin typeface="Helvetica" panose="020B0604020202020204" pitchFamily="34" charset="0"/>
              </a:rPr>
              <a:t>Antidegradation</a:t>
            </a:r>
            <a:r>
              <a:rPr lang="en-US" dirty="0" smtClean="0">
                <a:solidFill>
                  <a:srgbClr val="171C34"/>
                </a:solidFill>
                <a:latin typeface="Helvetica" panose="020B0604020202020204" pitchFamily="34" charset="0"/>
              </a:rPr>
              <a:t> policy adopted under </a:t>
            </a:r>
            <a:r>
              <a:rPr lang="en-US" dirty="0" smtClean="0">
                <a:solidFill>
                  <a:srgbClr val="171C34"/>
                </a:solidFill>
                <a:latin typeface="Helvetica" panose="020B0604020202020204" pitchFamily="34" charset="0"/>
              </a:rPr>
              <a:t/>
            </a:r>
            <a:br>
              <a:rPr lang="en-US" dirty="0" smtClean="0">
                <a:solidFill>
                  <a:srgbClr val="171C34"/>
                </a:solidFill>
                <a:latin typeface="Helvetica" panose="020B0604020202020204" pitchFamily="34" charset="0"/>
              </a:rPr>
            </a:br>
            <a:r>
              <a:rPr lang="en-US" dirty="0" smtClean="0">
                <a:solidFill>
                  <a:srgbClr val="171C34"/>
                </a:solidFill>
                <a:latin typeface="Helvetica" panose="020B0604020202020204" pitchFamily="34" charset="0"/>
              </a:rPr>
              <a:t>	   18 </a:t>
            </a:r>
            <a:r>
              <a:rPr lang="en-US" dirty="0" smtClean="0">
                <a:solidFill>
                  <a:srgbClr val="171C34"/>
                </a:solidFill>
                <a:latin typeface="Helvetica" panose="020B0604020202020204" pitchFamily="34" charset="0"/>
              </a:rPr>
              <a:t>AAC 70 Water </a:t>
            </a:r>
            <a:r>
              <a:rPr lang="en-US" dirty="0" smtClean="0">
                <a:solidFill>
                  <a:srgbClr val="171C34"/>
                </a:solidFill>
                <a:latin typeface="Helvetica" panose="020B0604020202020204" pitchFamily="34" charset="0"/>
              </a:rPr>
              <a:t>Quality Standards regulations </a:t>
            </a:r>
          </a:p>
          <a:p>
            <a:pPr marL="285750" indent="-285750">
              <a:lnSpc>
                <a:spcPct val="150000"/>
              </a:lnSpc>
              <a:buFont typeface="Arial" panose="020B0604020202020204" pitchFamily="34" charset="0"/>
              <a:buChar char="•"/>
            </a:pPr>
            <a:r>
              <a:rPr lang="en-US" dirty="0" smtClean="0">
                <a:solidFill>
                  <a:srgbClr val="171C34"/>
                </a:solidFill>
                <a:latin typeface="Helvetica" panose="020B0604020202020204" pitchFamily="34" charset="0"/>
              </a:rPr>
              <a:t>2010 </a:t>
            </a:r>
            <a:r>
              <a:rPr lang="en-US" dirty="0" smtClean="0">
                <a:solidFill>
                  <a:srgbClr val="171C34"/>
                </a:solidFill>
                <a:latin typeface="Helvetica" panose="020B0604020202020204" pitchFamily="34" charset="0"/>
              </a:rPr>
              <a:t>— Interim implementation methods adopted </a:t>
            </a:r>
          </a:p>
          <a:p>
            <a:pPr marL="285750" indent="-285750">
              <a:lnSpc>
                <a:spcPct val="150000"/>
              </a:lnSpc>
              <a:buFont typeface="Arial" panose="020B0604020202020204" pitchFamily="34" charset="0"/>
              <a:buChar char="•"/>
            </a:pPr>
            <a:r>
              <a:rPr lang="en-US" dirty="0" smtClean="0">
                <a:solidFill>
                  <a:srgbClr val="171C34"/>
                </a:solidFill>
                <a:latin typeface="Helvetica" panose="020B0604020202020204" pitchFamily="34" charset="0"/>
              </a:rPr>
              <a:t>2012 </a:t>
            </a:r>
            <a:r>
              <a:rPr lang="en-US" dirty="0">
                <a:solidFill>
                  <a:srgbClr val="171C34"/>
                </a:solidFill>
                <a:latin typeface="Helvetica" panose="020B0604020202020204" pitchFamily="34" charset="0"/>
              </a:rPr>
              <a:t>— </a:t>
            </a:r>
            <a:r>
              <a:rPr lang="en-US" dirty="0" err="1">
                <a:solidFill>
                  <a:srgbClr val="171C34"/>
                </a:solidFill>
                <a:latin typeface="Helvetica" panose="020B0604020202020204" pitchFamily="34" charset="0"/>
              </a:rPr>
              <a:t>Antidegradation</a:t>
            </a:r>
            <a:r>
              <a:rPr lang="en-US" dirty="0">
                <a:solidFill>
                  <a:srgbClr val="171C34"/>
                </a:solidFill>
                <a:latin typeface="Helvetica" panose="020B0604020202020204" pitchFamily="34" charset="0"/>
              </a:rPr>
              <a:t> </a:t>
            </a:r>
            <a:r>
              <a:rPr lang="en-US" dirty="0" smtClean="0">
                <a:solidFill>
                  <a:srgbClr val="171C34"/>
                </a:solidFill>
                <a:latin typeface="Helvetica" panose="020B0604020202020204" pitchFamily="34" charset="0"/>
              </a:rPr>
              <a:t>Workgroup</a:t>
            </a:r>
          </a:p>
          <a:p>
            <a:pPr marL="285750" indent="-285750">
              <a:lnSpc>
                <a:spcPct val="150000"/>
              </a:lnSpc>
              <a:buFont typeface="Arial" panose="020B0604020202020204" pitchFamily="34" charset="0"/>
              <a:buChar char="•"/>
            </a:pPr>
            <a:r>
              <a:rPr lang="en-US" dirty="0" smtClean="0">
                <a:solidFill>
                  <a:srgbClr val="171C34"/>
                </a:solidFill>
                <a:latin typeface="Helvetica" panose="020B0604020202020204" pitchFamily="34" charset="0"/>
              </a:rPr>
              <a:t>2013 </a:t>
            </a:r>
            <a:r>
              <a:rPr lang="en-US" dirty="0">
                <a:solidFill>
                  <a:srgbClr val="171C34"/>
                </a:solidFill>
                <a:latin typeface="Helvetica" panose="020B0604020202020204" pitchFamily="34" charset="0"/>
              </a:rPr>
              <a:t>— Final </a:t>
            </a:r>
            <a:r>
              <a:rPr lang="en-US" dirty="0" smtClean="0">
                <a:solidFill>
                  <a:srgbClr val="171C34"/>
                </a:solidFill>
                <a:latin typeface="Helvetica" panose="020B0604020202020204" pitchFamily="34" charset="0"/>
              </a:rPr>
              <a:t>Workgroup Report</a:t>
            </a:r>
          </a:p>
          <a:p>
            <a:pPr marL="285750" indent="-285750">
              <a:lnSpc>
                <a:spcPct val="150000"/>
              </a:lnSpc>
              <a:buFont typeface="Arial" panose="020B0604020202020204" pitchFamily="34" charset="0"/>
              <a:buChar char="•"/>
            </a:pPr>
            <a:r>
              <a:rPr lang="en-US" dirty="0" smtClean="0">
                <a:solidFill>
                  <a:srgbClr val="171C34"/>
                </a:solidFill>
                <a:latin typeface="Helvetica" panose="020B0604020202020204" pitchFamily="34" charset="0"/>
              </a:rPr>
              <a:t>2014 </a:t>
            </a:r>
            <a:r>
              <a:rPr lang="en-US" dirty="0">
                <a:solidFill>
                  <a:srgbClr val="171C34"/>
                </a:solidFill>
                <a:latin typeface="Helvetica" panose="020B0604020202020204" pitchFamily="34" charset="0"/>
              </a:rPr>
              <a:t>— Draft </a:t>
            </a:r>
            <a:r>
              <a:rPr lang="en-US" dirty="0" smtClean="0">
                <a:solidFill>
                  <a:srgbClr val="171C34"/>
                </a:solidFill>
                <a:latin typeface="Helvetica" panose="020B0604020202020204" pitchFamily="34" charset="0"/>
              </a:rPr>
              <a:t>Regulations</a:t>
            </a:r>
          </a:p>
          <a:p>
            <a:pPr marL="285750" indent="-285750">
              <a:lnSpc>
                <a:spcPct val="150000"/>
              </a:lnSpc>
              <a:buFont typeface="Arial" panose="020B0604020202020204" pitchFamily="34" charset="0"/>
              <a:buChar char="•"/>
            </a:pPr>
            <a:r>
              <a:rPr lang="en-US" dirty="0" smtClean="0">
                <a:solidFill>
                  <a:srgbClr val="171C34"/>
                </a:solidFill>
                <a:latin typeface="Helvetica" panose="020B0604020202020204" pitchFamily="34" charset="0"/>
              </a:rPr>
              <a:t>2015 </a:t>
            </a:r>
            <a:r>
              <a:rPr lang="en-US" dirty="0">
                <a:solidFill>
                  <a:srgbClr val="171C34"/>
                </a:solidFill>
                <a:latin typeface="Helvetica" panose="020B0604020202020204" pitchFamily="34" charset="0"/>
              </a:rPr>
              <a:t>— Public </a:t>
            </a:r>
            <a:r>
              <a:rPr lang="en-US" dirty="0" smtClean="0">
                <a:solidFill>
                  <a:srgbClr val="171C34"/>
                </a:solidFill>
                <a:latin typeface="Helvetica" panose="020B0604020202020204" pitchFamily="34" charset="0"/>
              </a:rPr>
              <a:t>Workshop</a:t>
            </a:r>
          </a:p>
          <a:p>
            <a:pPr marL="285750" indent="-285750">
              <a:lnSpc>
                <a:spcPct val="150000"/>
              </a:lnSpc>
              <a:buFont typeface="Arial" panose="020B0604020202020204" pitchFamily="34" charset="0"/>
              <a:buChar char="•"/>
            </a:pPr>
            <a:r>
              <a:rPr lang="en-US" dirty="0" smtClean="0">
                <a:solidFill>
                  <a:srgbClr val="171C34"/>
                </a:solidFill>
                <a:latin typeface="Helvetica" panose="020B0604020202020204" pitchFamily="34" charset="0"/>
              </a:rPr>
              <a:t>2016 </a:t>
            </a:r>
            <a:r>
              <a:rPr lang="en-US" dirty="0">
                <a:solidFill>
                  <a:srgbClr val="171C34"/>
                </a:solidFill>
                <a:latin typeface="Helvetica" panose="020B0604020202020204" pitchFamily="34" charset="0"/>
              </a:rPr>
              <a:t>— Legislation </a:t>
            </a:r>
            <a:r>
              <a:rPr lang="en-US" dirty="0" smtClean="0">
                <a:solidFill>
                  <a:srgbClr val="171C34"/>
                </a:solidFill>
                <a:latin typeface="Helvetica" panose="020B0604020202020204" pitchFamily="34" charset="0"/>
              </a:rPr>
              <a:t>introduced, held</a:t>
            </a:r>
          </a:p>
          <a:p>
            <a:pPr marL="285750" indent="-285750">
              <a:lnSpc>
                <a:spcPct val="150000"/>
              </a:lnSpc>
              <a:buFont typeface="Arial" panose="020B0604020202020204" pitchFamily="34" charset="0"/>
              <a:buChar char="•"/>
            </a:pPr>
            <a:r>
              <a:rPr lang="en-US" dirty="0" smtClean="0">
                <a:solidFill>
                  <a:srgbClr val="171C34"/>
                </a:solidFill>
                <a:latin typeface="Helvetica" panose="020B0604020202020204" pitchFamily="34" charset="0"/>
              </a:rPr>
              <a:t>2017 </a:t>
            </a:r>
            <a:r>
              <a:rPr lang="en-US" dirty="0">
                <a:solidFill>
                  <a:srgbClr val="171C34"/>
                </a:solidFill>
                <a:latin typeface="Helvetica" panose="020B0604020202020204" pitchFamily="34" charset="0"/>
              </a:rPr>
              <a:t>— Public </a:t>
            </a:r>
            <a:r>
              <a:rPr lang="en-US" dirty="0" smtClean="0">
                <a:solidFill>
                  <a:srgbClr val="171C34"/>
                </a:solidFill>
                <a:latin typeface="Helvetica" panose="020B0604020202020204" pitchFamily="34" charset="0"/>
              </a:rPr>
              <a:t>Workshops</a:t>
            </a:r>
            <a:endParaRPr lang="en-US" dirty="0"/>
          </a:p>
        </p:txBody>
      </p:sp>
      <p:sp>
        <p:nvSpPr>
          <p:cNvPr id="6"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Tree>
    <p:extLst>
      <p:ext uri="{BB962C8B-B14F-4D97-AF65-F5344CB8AC3E}">
        <p14:creationId xmlns:p14="http://schemas.microsoft.com/office/powerpoint/2010/main" val="10712126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1B05C06-1AF5-4E3E-835B-419A9D1AA012}" type="slidenum">
              <a:rPr lang="en-US" smtClean="0"/>
              <a:pPr/>
              <a:t>11</a:t>
            </a:fld>
            <a:endParaRPr lang="en-US"/>
          </a:p>
        </p:txBody>
      </p:sp>
      <p:sp>
        <p:nvSpPr>
          <p:cNvPr id="5" name="Rectangle 4"/>
          <p:cNvSpPr/>
          <p:nvPr/>
        </p:nvSpPr>
        <p:spPr>
          <a:xfrm>
            <a:off x="677732" y="2581241"/>
            <a:ext cx="7864736" cy="3539430"/>
          </a:xfrm>
          <a:prstGeom prst="rect">
            <a:avLst/>
          </a:prstGeom>
        </p:spPr>
        <p:txBody>
          <a:bodyPr wrap="square">
            <a:spAutoFit/>
          </a:bodyPr>
          <a:lstStyle/>
          <a:p>
            <a:pPr marL="285750" indent="-285750">
              <a:buFont typeface="Arial" panose="020B0604020202020204" pitchFamily="34" charset="0"/>
              <a:buChar char="•"/>
            </a:pPr>
            <a:r>
              <a:rPr lang="en-US" sz="2200" dirty="0">
                <a:latin typeface="+mj-lt"/>
              </a:rPr>
              <a:t>Alaska is currently developing the process for the nomination and designation of Tier 3 waters. </a:t>
            </a:r>
            <a:endParaRPr lang="en-US" sz="2200" dirty="0" smtClean="0">
              <a:latin typeface="+mj-lt"/>
            </a:endParaRPr>
          </a:p>
          <a:p>
            <a:pPr marL="285750" indent="-285750">
              <a:buFont typeface="Arial" panose="020B0604020202020204" pitchFamily="34" charset="0"/>
              <a:buChar char="•"/>
            </a:pPr>
            <a:r>
              <a:rPr lang="en-US" sz="2200" dirty="0" smtClean="0">
                <a:latin typeface="+mj-lt"/>
              </a:rPr>
              <a:t>During the 2016 </a:t>
            </a:r>
            <a:r>
              <a:rPr lang="en-US" sz="2200" dirty="0">
                <a:latin typeface="+mj-lt"/>
              </a:rPr>
              <a:t>legislative session, the Governor introduced legislation (SB163 and HB283) to establish this Tier 3 nomination and designation </a:t>
            </a:r>
            <a:r>
              <a:rPr lang="en-US" sz="2200" dirty="0" smtClean="0">
                <a:latin typeface="+mj-lt"/>
              </a:rPr>
              <a:t>process.</a:t>
            </a:r>
          </a:p>
          <a:p>
            <a:pPr marL="742950" lvl="1" indent="-285750">
              <a:buFont typeface="Arial" panose="020B0604020202020204" pitchFamily="34" charset="0"/>
              <a:buChar char="•"/>
            </a:pPr>
            <a:r>
              <a:rPr lang="en-US" sz="2200" dirty="0" smtClean="0">
                <a:latin typeface="+mj-lt"/>
              </a:rPr>
              <a:t>Bills were withdrawn to have more dialog with stakeholders and </a:t>
            </a:r>
            <a:r>
              <a:rPr lang="en-US" sz="2200" dirty="0">
                <a:latin typeface="+mj-lt"/>
              </a:rPr>
              <a:t>t</a:t>
            </a:r>
            <a:r>
              <a:rPr lang="en-US" sz="2200" dirty="0" smtClean="0">
                <a:latin typeface="+mj-lt"/>
              </a:rPr>
              <a:t>ribes</a:t>
            </a:r>
            <a:r>
              <a:rPr lang="en-US" sz="2200" dirty="0" smtClean="0">
                <a:latin typeface="+mj-lt"/>
              </a:rPr>
              <a:t>.</a:t>
            </a:r>
          </a:p>
          <a:p>
            <a:pPr lvl="1"/>
            <a:endParaRPr lang="en-US" sz="2200" dirty="0" smtClean="0">
              <a:latin typeface="+mj-lt"/>
            </a:endParaRPr>
          </a:p>
          <a:p>
            <a:pPr marL="285750" indent="-285750">
              <a:buFont typeface="Arial" panose="020B0604020202020204" pitchFamily="34" charset="0"/>
              <a:buChar char="•"/>
            </a:pPr>
            <a:r>
              <a:rPr lang="en-US" sz="2400" dirty="0">
                <a:latin typeface="+mj-lt"/>
              </a:rPr>
              <a:t>The process needs to work well for </a:t>
            </a:r>
            <a:r>
              <a:rPr lang="en-US" sz="2400" u="sng" dirty="0">
                <a:latin typeface="+mj-lt"/>
              </a:rPr>
              <a:t>all</a:t>
            </a:r>
            <a:r>
              <a:rPr lang="en-US" sz="2400" dirty="0">
                <a:latin typeface="+mj-lt"/>
              </a:rPr>
              <a:t> Alaskans and for </a:t>
            </a:r>
            <a:r>
              <a:rPr lang="en-US" sz="2400" u="sng" dirty="0">
                <a:latin typeface="+mj-lt"/>
              </a:rPr>
              <a:t>all</a:t>
            </a:r>
            <a:r>
              <a:rPr lang="en-US" sz="2400" dirty="0">
                <a:latin typeface="+mj-lt"/>
              </a:rPr>
              <a:t> waters of the state, now and in the future.</a:t>
            </a:r>
            <a:r>
              <a:rPr lang="en-US" sz="2200" dirty="0">
                <a:latin typeface="+mj-lt"/>
              </a:rPr>
              <a:t> </a:t>
            </a:r>
          </a:p>
        </p:txBody>
      </p:sp>
      <p:sp>
        <p:nvSpPr>
          <p:cNvPr id="6"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sp>
        <p:nvSpPr>
          <p:cNvPr id="7" name="Title 1"/>
          <p:cNvSpPr txBox="1">
            <a:spLocks/>
          </p:cNvSpPr>
          <p:nvPr/>
        </p:nvSpPr>
        <p:spPr>
          <a:xfrm>
            <a:off x="457200" y="1066800"/>
            <a:ext cx="6629400" cy="1143000"/>
          </a:xfrm>
          <a:prstGeom prst="rect">
            <a:avLst/>
          </a:prstGeom>
        </p:spPr>
        <p:txBody>
          <a:bodyPr vert="horz" lIns="0" tIns="45720" rIns="0" bIns="0" anchor="b">
            <a:normAutofit lnSpcReduction="100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4000" dirty="0" smtClean="0">
                <a:effectLst>
                  <a:outerShdw blurRad="38100" dist="38100" dir="2700000" algn="tl">
                    <a:srgbClr val="000000">
                      <a:alpha val="43137"/>
                    </a:srgbClr>
                  </a:outerShdw>
                </a:effectLst>
              </a:rPr>
              <a:t>Developing a Tier 3 Process </a:t>
            </a:r>
          </a:p>
          <a:p>
            <a:pPr algn="ctr"/>
            <a:r>
              <a:rPr lang="en-US" sz="4000" dirty="0" smtClean="0">
                <a:effectLst>
                  <a:outerShdw blurRad="38100" dist="38100" dir="2700000" algn="tl">
                    <a:srgbClr val="000000">
                      <a:alpha val="43137"/>
                    </a:srgbClr>
                  </a:outerShdw>
                </a:effectLst>
              </a:rPr>
              <a:t>for Alaska</a:t>
            </a:r>
            <a:endParaRPr lang="en-US" sz="4000" dirty="0">
              <a:effectLst>
                <a:outerShdw blurRad="38100" dist="38100" dir="2700000" algn="tl">
                  <a:srgbClr val="000000">
                    <a:alpha val="43137"/>
                  </a:srgbClr>
                </a:outerShdw>
              </a:effectLst>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Tree>
    <p:extLst>
      <p:ext uri="{BB962C8B-B14F-4D97-AF65-F5344CB8AC3E}">
        <p14:creationId xmlns:p14="http://schemas.microsoft.com/office/powerpoint/2010/main" val="34942392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6705600" cy="1396701"/>
          </a:xfrm>
        </p:spPr>
        <p:txBody>
          <a:bodyPr>
            <a:normAutofit/>
          </a:bodyPr>
          <a:lstStyle/>
          <a:p>
            <a:pPr algn="ctr"/>
            <a:r>
              <a:rPr lang="en-US" sz="3800" dirty="0" smtClean="0">
                <a:effectLst>
                  <a:outerShdw blurRad="38100" dist="38100" dir="2700000" algn="tl">
                    <a:srgbClr val="000000">
                      <a:alpha val="43137"/>
                    </a:srgbClr>
                  </a:outerShdw>
                </a:effectLst>
              </a:rPr>
              <a:t>Questions on possible nomination </a:t>
            </a:r>
            <a:br>
              <a:rPr lang="en-US" sz="3800" dirty="0" smtClean="0">
                <a:effectLst>
                  <a:outerShdw blurRad="38100" dist="38100" dir="2700000" algn="tl">
                    <a:srgbClr val="000000">
                      <a:alpha val="43137"/>
                    </a:srgbClr>
                  </a:outerShdw>
                </a:effectLst>
              </a:rPr>
            </a:br>
            <a:r>
              <a:rPr lang="en-US" sz="3800" dirty="0" smtClean="0">
                <a:effectLst>
                  <a:outerShdw blurRad="38100" dist="38100" dir="2700000" algn="tl">
                    <a:srgbClr val="000000">
                      <a:alpha val="43137"/>
                    </a:srgbClr>
                  </a:outerShdw>
                </a:effectLst>
              </a:rPr>
              <a:t>and </a:t>
            </a:r>
            <a:r>
              <a:rPr lang="en-US" sz="3800" dirty="0">
                <a:effectLst>
                  <a:outerShdw blurRad="38100" dist="38100" dir="2700000" algn="tl">
                    <a:srgbClr val="000000">
                      <a:alpha val="43137"/>
                    </a:srgbClr>
                  </a:outerShdw>
                </a:effectLst>
              </a:rPr>
              <a:t>designation </a:t>
            </a:r>
            <a:r>
              <a:rPr lang="en-US" sz="3800" dirty="0" smtClean="0">
                <a:effectLst>
                  <a:outerShdw blurRad="38100" dist="38100" dir="2700000" algn="tl">
                    <a:srgbClr val="000000">
                      <a:alpha val="43137"/>
                    </a:srgbClr>
                  </a:outerShdw>
                </a:effectLst>
              </a:rPr>
              <a:t>processes</a:t>
            </a:r>
            <a:endParaRPr lang="en-US" sz="3800"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D1B05C06-1AF5-4E3E-835B-419A9D1AA012}" type="slidenum">
              <a:rPr lang="en-US" smtClean="0"/>
              <a:pPr/>
              <a:t>12</a:t>
            </a:fld>
            <a:endParaRPr lang="en-US"/>
          </a:p>
        </p:txBody>
      </p:sp>
      <p:sp>
        <p:nvSpPr>
          <p:cNvPr id="5" name="Rectangle 4"/>
          <p:cNvSpPr/>
          <p:nvPr/>
        </p:nvSpPr>
        <p:spPr>
          <a:xfrm>
            <a:off x="685800" y="2372766"/>
            <a:ext cx="8077200" cy="4078039"/>
          </a:xfrm>
          <a:prstGeom prst="rect">
            <a:avLst/>
          </a:prstGeom>
        </p:spPr>
        <p:txBody>
          <a:bodyPr wrap="square">
            <a:spAutoFit/>
          </a:bodyPr>
          <a:lstStyle/>
          <a:p>
            <a:pPr marL="285750" indent="-285750">
              <a:spcAft>
                <a:spcPts val="600"/>
              </a:spcAft>
              <a:buFont typeface="Arial" panose="020B0604020202020204" pitchFamily="34" charset="0"/>
              <a:buChar char="•"/>
            </a:pPr>
            <a:r>
              <a:rPr lang="en-US" dirty="0">
                <a:solidFill>
                  <a:srgbClr val="171C34"/>
                </a:solidFill>
                <a:latin typeface="Helvetica" panose="020B0604020202020204" pitchFamily="34" charset="0"/>
              </a:rPr>
              <a:t>Which waters can be Tier 3 waters? What criteria should be applied before a water can be eligible for Tier 3 designation?</a:t>
            </a:r>
          </a:p>
          <a:p>
            <a:pPr marL="285750" indent="-285750">
              <a:spcAft>
                <a:spcPts val="600"/>
              </a:spcAft>
              <a:buFont typeface="Arial" panose="020B0604020202020204" pitchFamily="34" charset="0"/>
              <a:buChar char="•"/>
            </a:pPr>
            <a:r>
              <a:rPr lang="en-US" dirty="0">
                <a:solidFill>
                  <a:srgbClr val="171C34"/>
                </a:solidFill>
                <a:latin typeface="Helvetica" panose="020B0604020202020204" pitchFamily="34" charset="0"/>
              </a:rPr>
              <a:t>Who can nominate a water for Tier 3 designation, and what requirements should exist for the nomination process?</a:t>
            </a:r>
          </a:p>
          <a:p>
            <a:pPr marL="285750" indent="-285750">
              <a:spcAft>
                <a:spcPts val="600"/>
              </a:spcAft>
              <a:buFont typeface="Arial" panose="020B0604020202020204" pitchFamily="34" charset="0"/>
              <a:buChar char="•"/>
            </a:pPr>
            <a:r>
              <a:rPr lang="en-US" dirty="0">
                <a:solidFill>
                  <a:srgbClr val="171C34"/>
                </a:solidFill>
                <a:latin typeface="Helvetica" panose="020B0604020202020204" pitchFamily="34" charset="0"/>
              </a:rPr>
              <a:t>Once the nomination is received, who should evaluate the nomination to determine the eligibility criteria are met, that the water is a valid candidate for Tier 3 designation?</a:t>
            </a:r>
          </a:p>
          <a:p>
            <a:pPr marL="285750" indent="-285750">
              <a:spcAft>
                <a:spcPts val="600"/>
              </a:spcAft>
              <a:buFont typeface="Arial" panose="020B0604020202020204" pitchFamily="34" charset="0"/>
              <a:buChar char="•"/>
            </a:pPr>
            <a:r>
              <a:rPr lang="en-US" dirty="0">
                <a:solidFill>
                  <a:srgbClr val="171C34"/>
                </a:solidFill>
                <a:latin typeface="Helvetica" panose="020B0604020202020204" pitchFamily="34" charset="0"/>
              </a:rPr>
              <a:t>How will this evaluation process be paid for?</a:t>
            </a:r>
          </a:p>
          <a:p>
            <a:pPr marL="285750" indent="-285750">
              <a:spcAft>
                <a:spcPts val="600"/>
              </a:spcAft>
              <a:buFont typeface="Arial" panose="020B0604020202020204" pitchFamily="34" charset="0"/>
              <a:buChar char="•"/>
            </a:pPr>
            <a:r>
              <a:rPr lang="en-US" dirty="0">
                <a:solidFill>
                  <a:srgbClr val="171C34"/>
                </a:solidFill>
                <a:latin typeface="Helvetica" panose="020B0604020202020204" pitchFamily="34" charset="0"/>
              </a:rPr>
              <a:t>What kind of public process should exist so that </a:t>
            </a:r>
            <a:r>
              <a:rPr lang="en-US" dirty="0" smtClean="0">
                <a:solidFill>
                  <a:srgbClr val="171C34"/>
                </a:solidFill>
                <a:latin typeface="Helvetica" panose="020B0604020202020204" pitchFamily="34" charset="0"/>
              </a:rPr>
              <a:t>Alaskans can </a:t>
            </a:r>
            <a:r>
              <a:rPr lang="en-US" dirty="0">
                <a:solidFill>
                  <a:srgbClr val="171C34"/>
                </a:solidFill>
                <a:latin typeface="Helvetica" panose="020B0604020202020204" pitchFamily="34" charset="0"/>
              </a:rPr>
              <a:t>weigh in on a Tier 3 decision?</a:t>
            </a:r>
          </a:p>
          <a:p>
            <a:pPr marL="285750" indent="-285750">
              <a:spcAft>
                <a:spcPts val="600"/>
              </a:spcAft>
              <a:buFont typeface="Arial" panose="020B0604020202020204" pitchFamily="34" charset="0"/>
              <a:buChar char="•"/>
            </a:pPr>
            <a:r>
              <a:rPr lang="en-US" dirty="0">
                <a:solidFill>
                  <a:srgbClr val="171C34"/>
                </a:solidFill>
                <a:latin typeface="Helvetica" panose="020B0604020202020204" pitchFamily="34" charset="0"/>
              </a:rPr>
              <a:t>Once a nomination is determined to be a valid candidate for Tier 3 designation, who should make the final decision that the water should indeed be a Tier 3 water?</a:t>
            </a:r>
            <a:endParaRPr lang="en-US" b="0" i="0" dirty="0">
              <a:solidFill>
                <a:srgbClr val="171C34"/>
              </a:solidFill>
              <a:effectLst/>
              <a:latin typeface="Helvetica" panose="020B0604020202020204" pitchFamily="34" charset="0"/>
            </a:endParaRPr>
          </a:p>
        </p:txBody>
      </p:sp>
      <p:sp>
        <p:nvSpPr>
          <p:cNvPr id="6"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Tree>
    <p:extLst>
      <p:ext uri="{BB962C8B-B14F-4D97-AF65-F5344CB8AC3E}">
        <p14:creationId xmlns:p14="http://schemas.microsoft.com/office/powerpoint/2010/main" val="21571108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6781800" cy="1143000"/>
          </a:xfrm>
        </p:spPr>
        <p:txBody>
          <a:bodyPr>
            <a:noAutofit/>
          </a:bodyPr>
          <a:lstStyle/>
          <a:p>
            <a:pPr algn="ctr"/>
            <a:r>
              <a:rPr lang="en-US" sz="4000" dirty="0" smtClean="0">
                <a:effectLst>
                  <a:outerShdw blurRad="38100" dist="38100" dir="2700000" algn="tl">
                    <a:srgbClr val="000000">
                      <a:alpha val="43137"/>
                    </a:srgbClr>
                  </a:outerShdw>
                </a:effectLst>
              </a:rPr>
              <a:t>Possible Tier 3 Criteria </a:t>
            </a:r>
            <a:r>
              <a:rPr lang="en-US" sz="4000" dirty="0" smtClean="0">
                <a:effectLst>
                  <a:outerShdw blurRad="38100" dist="38100" dir="2700000" algn="tl">
                    <a:srgbClr val="000000">
                      <a:alpha val="43137"/>
                    </a:srgbClr>
                  </a:outerShdw>
                </a:effectLst>
              </a:rPr>
              <a:t>and </a:t>
            </a:r>
            <a:br>
              <a:rPr lang="en-US" sz="4000" dirty="0" smtClean="0">
                <a:effectLst>
                  <a:outerShdw blurRad="38100" dist="38100" dir="2700000" algn="tl">
                    <a:srgbClr val="000000">
                      <a:alpha val="43137"/>
                    </a:srgbClr>
                  </a:outerShdw>
                </a:effectLst>
              </a:rPr>
            </a:br>
            <a:r>
              <a:rPr lang="en-US" sz="4000" dirty="0" smtClean="0">
                <a:effectLst>
                  <a:outerShdw blurRad="38100" dist="38100" dir="2700000" algn="tl">
                    <a:srgbClr val="000000">
                      <a:alpha val="43137"/>
                    </a:srgbClr>
                  </a:outerShdw>
                </a:effectLst>
              </a:rPr>
              <a:t>Nomination </a:t>
            </a:r>
            <a:r>
              <a:rPr lang="en-US" sz="4000" dirty="0" smtClean="0">
                <a:effectLst>
                  <a:outerShdw blurRad="38100" dist="38100" dir="2700000" algn="tl">
                    <a:srgbClr val="000000">
                      <a:alpha val="43137"/>
                    </a:srgbClr>
                  </a:outerShdw>
                </a:effectLst>
              </a:rPr>
              <a:t>Information </a:t>
            </a:r>
            <a:endParaRPr lang="en-US" sz="4000"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D1B05C06-1AF5-4E3E-835B-419A9D1AA012}" type="slidenum">
              <a:rPr lang="en-US" smtClean="0"/>
              <a:pPr/>
              <a:t>13</a:t>
            </a:fld>
            <a:endParaRPr lang="en-US"/>
          </a:p>
        </p:txBody>
      </p:sp>
      <p:sp>
        <p:nvSpPr>
          <p:cNvPr id="5" name="Title 1"/>
          <p:cNvSpPr txBox="1">
            <a:spLocks/>
          </p:cNvSpPr>
          <p:nvPr/>
        </p:nvSpPr>
        <p:spPr>
          <a:xfrm>
            <a:off x="457200" y="2438400"/>
            <a:ext cx="8077200" cy="4114800"/>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200" dirty="0">
                <a:solidFill>
                  <a:schemeClr val="tx1"/>
                </a:solidFill>
              </a:rPr>
              <a:t>To be eligible for Tier 3 </a:t>
            </a:r>
            <a:r>
              <a:rPr lang="en-US" sz="2200" dirty="0" smtClean="0">
                <a:solidFill>
                  <a:schemeClr val="tx1"/>
                </a:solidFill>
              </a:rPr>
              <a:t>designation, </a:t>
            </a:r>
            <a:r>
              <a:rPr lang="en-US" sz="2200" dirty="0">
                <a:solidFill>
                  <a:schemeClr val="tx1"/>
                </a:solidFill>
              </a:rPr>
              <a:t>the water must have exceptional characteristics relative to other </a:t>
            </a:r>
            <a:r>
              <a:rPr lang="en-US" sz="2200" dirty="0" smtClean="0">
                <a:solidFill>
                  <a:schemeClr val="tx1"/>
                </a:solidFill>
              </a:rPr>
              <a:t>State </a:t>
            </a:r>
            <a:r>
              <a:rPr lang="en-US" sz="2200" dirty="0">
                <a:solidFill>
                  <a:schemeClr val="tx1"/>
                </a:solidFill>
              </a:rPr>
              <a:t>of Alaska </a:t>
            </a:r>
            <a:r>
              <a:rPr lang="en-US" sz="2200" dirty="0" smtClean="0">
                <a:solidFill>
                  <a:schemeClr val="tx1"/>
                </a:solidFill>
              </a:rPr>
              <a:t>water, </a:t>
            </a:r>
            <a:r>
              <a:rPr lang="en-US" sz="2200" dirty="0">
                <a:solidFill>
                  <a:schemeClr val="tx1"/>
                </a:solidFill>
              </a:rPr>
              <a:t>including one or more of the following</a:t>
            </a:r>
            <a:r>
              <a:rPr lang="en-US" sz="2200" dirty="0" smtClean="0">
                <a:solidFill>
                  <a:schemeClr val="tx1"/>
                </a:solidFill>
              </a:rPr>
              <a:t>:</a:t>
            </a:r>
          </a:p>
          <a:p>
            <a:pPr marL="800100" lvl="1" indent="-342900">
              <a:spcBef>
                <a:spcPts val="600"/>
              </a:spcBef>
              <a:spcAft>
                <a:spcPts val="600"/>
              </a:spcAft>
              <a:buFont typeface="Arial" panose="020B0604020202020204" pitchFamily="34" charset="0"/>
              <a:buChar char="•"/>
            </a:pPr>
            <a:r>
              <a:rPr lang="en-US" sz="2200" dirty="0" smtClean="0">
                <a:latin typeface="+mj-lt"/>
              </a:rPr>
              <a:t>the </a:t>
            </a:r>
            <a:r>
              <a:rPr lang="en-US" sz="2200" dirty="0">
                <a:latin typeface="+mj-lt"/>
              </a:rPr>
              <a:t>water is in a relatively pristine condition, largely absent of human sources of degradation, and of exceptional value to the state in this </a:t>
            </a:r>
            <a:r>
              <a:rPr lang="en-US" sz="2200" dirty="0" smtClean="0">
                <a:latin typeface="+mj-lt"/>
              </a:rPr>
              <a:t>condition;</a:t>
            </a:r>
          </a:p>
          <a:p>
            <a:pPr marL="800100" lvl="1" indent="-342900">
              <a:spcAft>
                <a:spcPts val="600"/>
              </a:spcAft>
              <a:buFont typeface="Arial" panose="020B0604020202020204" pitchFamily="34" charset="0"/>
              <a:buChar char="•"/>
            </a:pPr>
            <a:r>
              <a:rPr lang="en-US" sz="2200" dirty="0">
                <a:latin typeface="+mj-lt"/>
              </a:rPr>
              <a:t>t</a:t>
            </a:r>
            <a:r>
              <a:rPr lang="en-US" sz="2200" dirty="0" smtClean="0">
                <a:latin typeface="+mj-lt"/>
              </a:rPr>
              <a:t>he </a:t>
            </a:r>
            <a:r>
              <a:rPr lang="en-US" sz="2200" dirty="0">
                <a:latin typeface="+mj-lt"/>
              </a:rPr>
              <a:t>water is of exceptional ecological, economic, or recreational significance; </a:t>
            </a:r>
            <a:r>
              <a:rPr lang="en-US" sz="2200" dirty="0" smtClean="0">
                <a:latin typeface="+mj-lt"/>
              </a:rPr>
              <a:t>or</a:t>
            </a:r>
          </a:p>
          <a:p>
            <a:pPr marL="800100" lvl="1" indent="-342900">
              <a:spcAft>
                <a:spcPts val="600"/>
              </a:spcAft>
              <a:buFont typeface="Arial" panose="020B0604020202020204" pitchFamily="34" charset="0"/>
              <a:buChar char="•"/>
            </a:pPr>
            <a:r>
              <a:rPr lang="en-US" sz="2200" dirty="0">
                <a:latin typeface="+mj-lt"/>
              </a:rPr>
              <a:t>t</a:t>
            </a:r>
            <a:r>
              <a:rPr lang="en-US" sz="2200" dirty="0" smtClean="0">
                <a:latin typeface="+mj-lt"/>
              </a:rPr>
              <a:t>he </a:t>
            </a:r>
            <a:r>
              <a:rPr lang="en-US" sz="2200" dirty="0">
                <a:latin typeface="+mj-lt"/>
              </a:rPr>
              <a:t>water is an exceptional and rare example or its type regardless of whether the water is considered high quality</a:t>
            </a:r>
          </a:p>
          <a:p>
            <a:r>
              <a:rPr lang="en-US" sz="2200" dirty="0" smtClean="0">
                <a:solidFill>
                  <a:schemeClr val="tx1"/>
                </a:solidFill>
              </a:rPr>
              <a:t> </a:t>
            </a:r>
            <a:endParaRPr lang="en-US" sz="2200" dirty="0">
              <a:solidFill>
                <a:schemeClr val="tx1"/>
              </a:solidFill>
            </a:endParaRPr>
          </a:p>
        </p:txBody>
      </p:sp>
      <p:sp>
        <p:nvSpPr>
          <p:cNvPr id="6"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Tree>
    <p:extLst>
      <p:ext uri="{BB962C8B-B14F-4D97-AF65-F5344CB8AC3E}">
        <p14:creationId xmlns:p14="http://schemas.microsoft.com/office/powerpoint/2010/main" val="3802542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1B05C06-1AF5-4E3E-835B-419A9D1AA012}" type="slidenum">
              <a:rPr lang="en-US" smtClean="0"/>
              <a:pPr/>
              <a:t>14</a:t>
            </a:fld>
            <a:endParaRPr lang="en-US"/>
          </a:p>
        </p:txBody>
      </p:sp>
      <p:sp>
        <p:nvSpPr>
          <p:cNvPr id="5" name="Title 4"/>
          <p:cNvSpPr>
            <a:spLocks noGrp="1"/>
          </p:cNvSpPr>
          <p:nvPr>
            <p:ph type="title"/>
          </p:nvPr>
        </p:nvSpPr>
        <p:spPr>
          <a:xfrm>
            <a:off x="533400" y="474713"/>
            <a:ext cx="8305800" cy="1143000"/>
          </a:xfrm>
        </p:spPr>
        <p:txBody>
          <a:bodyPr>
            <a:normAutofit/>
          </a:bodyPr>
          <a:lstStyle/>
          <a:p>
            <a:r>
              <a:rPr lang="en-US" sz="4000" dirty="0" smtClean="0">
                <a:effectLst>
                  <a:outerShdw blurRad="38100" dist="38100" dir="2700000" algn="tl">
                    <a:srgbClr val="000000">
                      <a:alpha val="43137"/>
                    </a:srgbClr>
                  </a:outerShdw>
                </a:effectLst>
              </a:rPr>
              <a:t>Possible Tier 3 Vetting Process</a:t>
            </a:r>
            <a:endParaRPr lang="en-US" sz="4000" dirty="0">
              <a:effectLst>
                <a:outerShdw blurRad="38100" dist="38100" dir="2700000" algn="tl">
                  <a:srgbClr val="000000">
                    <a:alpha val="43137"/>
                  </a:srgbClr>
                </a:outerShdw>
              </a:effectLst>
            </a:endParaRPr>
          </a:p>
        </p:txBody>
      </p:sp>
      <p:pic>
        <p:nvPicPr>
          <p:cNvPr id="6" name="Picture 5"/>
          <p:cNvPicPr>
            <a:picLocks noChangeAspect="1"/>
          </p:cNvPicPr>
          <p:nvPr/>
        </p:nvPicPr>
        <p:blipFill rotWithShape="1">
          <a:blip r:embed="rId2"/>
          <a:srcRect l="14999" t="32114" r="38751" b="16666"/>
          <a:stretch/>
        </p:blipFill>
        <p:spPr>
          <a:xfrm>
            <a:off x="1885950" y="1751055"/>
            <a:ext cx="5372100" cy="4725945"/>
          </a:xfrm>
          <a:prstGeom prst="rect">
            <a:avLst/>
          </a:prstGeom>
        </p:spPr>
      </p:pic>
      <p:sp>
        <p:nvSpPr>
          <p:cNvPr id="7"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Tree>
    <p:extLst>
      <p:ext uri="{BB962C8B-B14F-4D97-AF65-F5344CB8AC3E}">
        <p14:creationId xmlns:p14="http://schemas.microsoft.com/office/powerpoint/2010/main" val="23980968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305800" cy="1143000"/>
          </a:xfrm>
        </p:spPr>
        <p:txBody>
          <a:bodyPr>
            <a:normAutofit/>
          </a:bodyPr>
          <a:lstStyle/>
          <a:p>
            <a:r>
              <a:rPr lang="en-US" sz="3800" dirty="0" smtClean="0">
                <a:effectLst>
                  <a:outerShdw blurRad="38100" dist="38100" dir="2700000" algn="tl">
                    <a:srgbClr val="000000">
                      <a:alpha val="43137"/>
                    </a:srgbClr>
                  </a:outerShdw>
                </a:effectLst>
              </a:rPr>
              <a:t>Options for Designation </a:t>
            </a:r>
            <a:r>
              <a:rPr lang="en-US" sz="3800" dirty="0">
                <a:effectLst>
                  <a:outerShdw blurRad="38100" dist="38100" dir="2700000" algn="tl">
                    <a:srgbClr val="000000">
                      <a:alpha val="43137"/>
                    </a:srgbClr>
                  </a:outerShdw>
                </a:effectLst>
              </a:rPr>
              <a:t>A</a:t>
            </a:r>
            <a:r>
              <a:rPr lang="en-US" sz="3800" dirty="0" smtClean="0">
                <a:effectLst>
                  <a:outerShdw blurRad="38100" dist="38100" dir="2700000" algn="tl">
                    <a:srgbClr val="000000">
                      <a:alpha val="43137"/>
                    </a:srgbClr>
                  </a:outerShdw>
                </a:effectLst>
              </a:rPr>
              <a:t>uthority</a:t>
            </a:r>
            <a:endParaRPr lang="en-US" sz="3800"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D1B05C06-1AF5-4E3E-835B-419A9D1AA012}" type="slidenum">
              <a:rPr lang="en-US" smtClean="0"/>
              <a:pPr/>
              <a:t>15</a:t>
            </a:fld>
            <a:endParaRPr lang="en-US"/>
          </a:p>
        </p:txBody>
      </p:sp>
      <p:sp>
        <p:nvSpPr>
          <p:cNvPr id="5" name="Title 1"/>
          <p:cNvSpPr txBox="1">
            <a:spLocks/>
          </p:cNvSpPr>
          <p:nvPr/>
        </p:nvSpPr>
        <p:spPr>
          <a:xfrm>
            <a:off x="533400" y="1905000"/>
            <a:ext cx="8305800" cy="3886200"/>
          </a:xfrm>
          <a:prstGeom prst="rect">
            <a:avLst/>
          </a:prstGeom>
        </p:spPr>
        <p:txBody>
          <a:bodyPr vert="horz" lIns="0" tIns="45720" rIns="0" bIns="0" anchor="b">
            <a:normAutofit fontScale="975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endParaRPr lang="en-US" dirty="0" smtClean="0"/>
          </a:p>
          <a:p>
            <a:endParaRPr lang="en-US" dirty="0"/>
          </a:p>
        </p:txBody>
      </p:sp>
      <p:sp>
        <p:nvSpPr>
          <p:cNvPr id="6" name="Title 1"/>
          <p:cNvSpPr txBox="1">
            <a:spLocks/>
          </p:cNvSpPr>
          <p:nvPr/>
        </p:nvSpPr>
        <p:spPr>
          <a:xfrm>
            <a:off x="533400" y="1840738"/>
            <a:ext cx="7620000" cy="4331462"/>
          </a:xfrm>
          <a:prstGeom prst="rect">
            <a:avLst/>
          </a:prstGeom>
        </p:spPr>
        <p:txBody>
          <a:bodyPr vert="horz" lIns="0" tIns="45720" rIns="0" bIns="0" anchor="b">
            <a:normAutofit fontScale="975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endParaRPr lang="en-US" dirty="0"/>
          </a:p>
        </p:txBody>
      </p:sp>
      <p:sp>
        <p:nvSpPr>
          <p:cNvPr id="7" name="Title 1"/>
          <p:cNvSpPr txBox="1">
            <a:spLocks/>
          </p:cNvSpPr>
          <p:nvPr/>
        </p:nvSpPr>
        <p:spPr>
          <a:xfrm>
            <a:off x="838200" y="1892187"/>
            <a:ext cx="6400800" cy="2895600"/>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marL="342900" indent="-342900">
              <a:buFont typeface="Arial" panose="020B0604020202020204" pitchFamily="34" charset="0"/>
              <a:buChar char="•"/>
            </a:pPr>
            <a:r>
              <a:rPr lang="en-US" sz="2200" dirty="0" smtClean="0">
                <a:solidFill>
                  <a:schemeClr val="tx1"/>
                </a:solidFill>
              </a:rPr>
              <a:t>Option 1: Legislative decision</a:t>
            </a:r>
          </a:p>
          <a:p>
            <a:pPr marL="685800" indent="-685800">
              <a:buFont typeface="Arial" panose="020B0604020202020204" pitchFamily="34" charset="0"/>
              <a:buChar char="•"/>
            </a:pPr>
            <a:endParaRPr lang="en-US" sz="2200" dirty="0" smtClean="0">
              <a:solidFill>
                <a:schemeClr val="tx1"/>
              </a:solidFill>
            </a:endParaRPr>
          </a:p>
          <a:p>
            <a:pPr marL="342900" indent="-342900">
              <a:buFont typeface="Arial" panose="020B0604020202020204" pitchFamily="34" charset="0"/>
              <a:buChar char="•"/>
            </a:pPr>
            <a:r>
              <a:rPr lang="en-US" sz="2200" dirty="0" smtClean="0">
                <a:solidFill>
                  <a:schemeClr val="tx1"/>
                </a:solidFill>
              </a:rPr>
              <a:t>Option 2: Tier 3 Board</a:t>
            </a:r>
          </a:p>
          <a:p>
            <a:pPr marL="685800" indent="-685800">
              <a:buFont typeface="Arial" panose="020B0604020202020204" pitchFamily="34" charset="0"/>
              <a:buChar char="•"/>
            </a:pPr>
            <a:endParaRPr lang="en-US" sz="2200" dirty="0" smtClean="0">
              <a:solidFill>
                <a:schemeClr val="tx1"/>
              </a:solidFill>
            </a:endParaRPr>
          </a:p>
          <a:p>
            <a:pPr marL="342900" indent="-342900">
              <a:buFont typeface="Arial" panose="020B0604020202020204" pitchFamily="34" charset="0"/>
              <a:buChar char="•"/>
            </a:pPr>
            <a:r>
              <a:rPr lang="en-US" sz="2200" dirty="0" smtClean="0">
                <a:solidFill>
                  <a:schemeClr val="tx1"/>
                </a:solidFill>
              </a:rPr>
              <a:t>Option 3: DEC or the Governor </a:t>
            </a:r>
          </a:p>
          <a:p>
            <a:pPr marL="685800" indent="-685800">
              <a:buFont typeface="Arial" panose="020B0604020202020204" pitchFamily="34" charset="0"/>
              <a:buChar char="•"/>
            </a:pPr>
            <a:endParaRPr lang="en-US" sz="2200" dirty="0" smtClean="0">
              <a:solidFill>
                <a:schemeClr val="tx1"/>
              </a:solidFill>
            </a:endParaRPr>
          </a:p>
          <a:p>
            <a:pPr marL="342900" indent="-342900">
              <a:buFont typeface="Arial" panose="020B0604020202020204" pitchFamily="34" charset="0"/>
              <a:buChar char="•"/>
            </a:pPr>
            <a:r>
              <a:rPr lang="en-US" sz="2200" dirty="0" smtClean="0">
                <a:solidFill>
                  <a:schemeClr val="tx1"/>
                </a:solidFill>
              </a:rPr>
              <a:t>Option 4: Some hybrid or alternative</a:t>
            </a:r>
            <a:endParaRPr lang="en-US" sz="2200" dirty="0">
              <a:solidFill>
                <a:schemeClr val="tx1"/>
              </a:solidFill>
            </a:endParaRPr>
          </a:p>
        </p:txBody>
      </p:sp>
      <p:sp>
        <p:nvSpPr>
          <p:cNvPr id="8"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Tree>
    <p:extLst>
      <p:ext uri="{BB962C8B-B14F-4D97-AF65-F5344CB8AC3E}">
        <p14:creationId xmlns:p14="http://schemas.microsoft.com/office/powerpoint/2010/main" val="4049215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1B05C06-1AF5-4E3E-835B-419A9D1AA012}" type="slidenum">
              <a:rPr lang="en-US" smtClean="0"/>
              <a:pPr/>
              <a:t>16</a:t>
            </a:fld>
            <a:endParaRPr lang="en-US"/>
          </a:p>
        </p:txBody>
      </p:sp>
      <p:sp>
        <p:nvSpPr>
          <p:cNvPr id="5" name="Rectangle 4"/>
          <p:cNvSpPr/>
          <p:nvPr/>
        </p:nvSpPr>
        <p:spPr>
          <a:xfrm>
            <a:off x="762000" y="2057400"/>
            <a:ext cx="7467600" cy="3139321"/>
          </a:xfrm>
          <a:prstGeom prst="rect">
            <a:avLst/>
          </a:prstGeom>
        </p:spPr>
        <p:txBody>
          <a:bodyPr wrap="square">
            <a:spAutoFit/>
          </a:bodyPr>
          <a:lstStyle/>
          <a:p>
            <a:r>
              <a:rPr lang="en-US" dirty="0">
                <a:solidFill>
                  <a:srgbClr val="171C34"/>
                </a:solidFill>
                <a:latin typeface="Helvetica" panose="020B0604020202020204" pitchFamily="34" charset="0"/>
              </a:rPr>
              <a:t>We’d like to invite you to participate in one of a series of public workshops to discuss the nomination process and designation </a:t>
            </a:r>
            <a:r>
              <a:rPr lang="en-US" dirty="0" smtClean="0">
                <a:solidFill>
                  <a:srgbClr val="171C34"/>
                </a:solidFill>
                <a:latin typeface="Helvetica" panose="020B0604020202020204" pitchFamily="34" charset="0"/>
              </a:rPr>
              <a:t>options.  Workshops will be hosted in the following locations:</a:t>
            </a:r>
            <a:r>
              <a:rPr lang="en-US" dirty="0">
                <a:solidFill>
                  <a:srgbClr val="171C34"/>
                </a:solidFill>
                <a:latin typeface="Helvetica" panose="020B0604020202020204" pitchFamily="34" charset="0"/>
              </a:rPr>
              <a:t> </a:t>
            </a:r>
            <a:endParaRPr lang="en-US" dirty="0" smtClean="0">
              <a:solidFill>
                <a:srgbClr val="171C34"/>
              </a:solidFill>
              <a:latin typeface="Helvetica" panose="020B0604020202020204" pitchFamily="34" charset="0"/>
            </a:endParaRPr>
          </a:p>
          <a:p>
            <a:endParaRPr lang="en-US" dirty="0" smtClean="0">
              <a:solidFill>
                <a:srgbClr val="171C34"/>
              </a:solidFill>
              <a:latin typeface="Helvetica" panose="020B0604020202020204" pitchFamily="34" charset="0"/>
            </a:endParaRPr>
          </a:p>
          <a:p>
            <a:pPr marL="285750" indent="-285750">
              <a:buFont typeface="Arial" panose="020B0604020202020204" pitchFamily="34" charset="0"/>
              <a:buChar char="•"/>
            </a:pPr>
            <a:r>
              <a:rPr lang="en-US" dirty="0" smtClean="0">
                <a:solidFill>
                  <a:srgbClr val="171C34"/>
                </a:solidFill>
                <a:latin typeface="Helvetica" panose="020B0604020202020204" pitchFamily="34" charset="0"/>
              </a:rPr>
              <a:t>Juneau — Monday, March 20, 1-4pm</a:t>
            </a:r>
          </a:p>
          <a:p>
            <a:pPr marL="285750" indent="-285750">
              <a:buFont typeface="Arial" panose="020B0604020202020204" pitchFamily="34" charset="0"/>
              <a:buChar char="•"/>
            </a:pPr>
            <a:endParaRPr lang="en-US" dirty="0" smtClean="0">
              <a:solidFill>
                <a:srgbClr val="171C34"/>
              </a:solidFill>
              <a:latin typeface="Helvetica" panose="020B0604020202020204" pitchFamily="34" charset="0"/>
            </a:endParaRPr>
          </a:p>
          <a:p>
            <a:pPr marL="285750" indent="-285750">
              <a:buFont typeface="Arial" panose="020B0604020202020204" pitchFamily="34" charset="0"/>
              <a:buChar char="•"/>
            </a:pPr>
            <a:r>
              <a:rPr lang="en-US" dirty="0" smtClean="0">
                <a:solidFill>
                  <a:srgbClr val="171C34"/>
                </a:solidFill>
                <a:latin typeface="Helvetica" panose="020B0604020202020204" pitchFamily="34" charset="0"/>
              </a:rPr>
              <a:t>Anchorage — Tuesday, March 21, 1-4pm</a:t>
            </a:r>
          </a:p>
          <a:p>
            <a:pPr marL="285750" indent="-285750">
              <a:buFont typeface="Arial" panose="020B0604020202020204" pitchFamily="34" charset="0"/>
              <a:buChar char="•"/>
            </a:pPr>
            <a:endParaRPr lang="en-US" dirty="0" smtClean="0">
              <a:solidFill>
                <a:srgbClr val="171C34"/>
              </a:solidFill>
              <a:latin typeface="Helvetica" panose="020B0604020202020204" pitchFamily="34" charset="0"/>
            </a:endParaRPr>
          </a:p>
          <a:p>
            <a:pPr marL="285750" indent="-285750">
              <a:buFont typeface="Arial" panose="020B0604020202020204" pitchFamily="34" charset="0"/>
              <a:buChar char="•"/>
            </a:pPr>
            <a:r>
              <a:rPr lang="en-US" dirty="0" smtClean="0">
                <a:solidFill>
                  <a:srgbClr val="171C34"/>
                </a:solidFill>
                <a:latin typeface="Helvetica" panose="020B0604020202020204" pitchFamily="34" charset="0"/>
              </a:rPr>
              <a:t>Fairbanks — Wednesday, March 22, 9am-noon</a:t>
            </a:r>
          </a:p>
          <a:p>
            <a:pPr marL="285750" indent="-285750">
              <a:buFont typeface="Arial" panose="020B0604020202020204" pitchFamily="34" charset="0"/>
              <a:buChar char="•"/>
            </a:pPr>
            <a:endParaRPr lang="en-US" dirty="0" smtClean="0">
              <a:solidFill>
                <a:srgbClr val="171C34"/>
              </a:solidFill>
              <a:latin typeface="Helvetica" panose="020B0604020202020204" pitchFamily="34" charset="0"/>
            </a:endParaRPr>
          </a:p>
          <a:p>
            <a:pPr marL="285750" indent="-285750">
              <a:buFont typeface="Arial" panose="020B0604020202020204" pitchFamily="34" charset="0"/>
              <a:buChar char="•"/>
            </a:pPr>
            <a:r>
              <a:rPr lang="en-US" dirty="0" smtClean="0">
                <a:solidFill>
                  <a:srgbClr val="171C34"/>
                </a:solidFill>
                <a:latin typeface="Helvetica" panose="020B0604020202020204" pitchFamily="34" charset="0"/>
              </a:rPr>
              <a:t>Statewide Teleconference — Thursday, March 23, 4-7pm</a:t>
            </a:r>
          </a:p>
        </p:txBody>
      </p:sp>
      <p:sp>
        <p:nvSpPr>
          <p:cNvPr id="6"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
        <p:nvSpPr>
          <p:cNvPr id="8" name="Title 1"/>
          <p:cNvSpPr txBox="1">
            <a:spLocks/>
          </p:cNvSpPr>
          <p:nvPr/>
        </p:nvSpPr>
        <p:spPr>
          <a:xfrm>
            <a:off x="457200" y="457200"/>
            <a:ext cx="6781800" cy="1143000"/>
          </a:xfrm>
          <a:prstGeom prst="rect">
            <a:avLst/>
          </a:prstGeom>
        </p:spPr>
        <p:txBody>
          <a:bodyPr vert="horz" lIns="0" tIns="45720" rIns="0" bIns="0" anchor="b">
            <a:norm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3800" dirty="0" smtClean="0">
                <a:effectLst>
                  <a:outerShdw blurRad="38100" dist="38100" dir="2700000" algn="tl">
                    <a:srgbClr val="000000">
                      <a:alpha val="43137"/>
                    </a:srgbClr>
                  </a:outerShdw>
                </a:effectLst>
              </a:rPr>
              <a:t>Tier 3 Public Workshops</a:t>
            </a:r>
            <a:endParaRPr lang="en-US" sz="3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10491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6781800" cy="1143000"/>
          </a:xfrm>
        </p:spPr>
        <p:txBody>
          <a:bodyPr>
            <a:normAutofit/>
          </a:bodyPr>
          <a:lstStyle/>
          <a:p>
            <a:pPr algn="ctr"/>
            <a:r>
              <a:rPr lang="en-US" sz="4000" dirty="0" smtClean="0">
                <a:effectLst>
                  <a:outerShdw blurRad="38100" dist="38100" dir="2700000" algn="tl">
                    <a:srgbClr val="000000">
                      <a:alpha val="43137"/>
                    </a:srgbClr>
                  </a:outerShdw>
                </a:effectLst>
              </a:rPr>
              <a:t>Tell us what you think!</a:t>
            </a:r>
            <a:endParaRPr lang="en-US" sz="4000"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D1B05C06-1AF5-4E3E-835B-419A9D1AA012}" type="slidenum">
              <a:rPr lang="en-US" smtClean="0"/>
              <a:pPr/>
              <a:t>17</a:t>
            </a:fld>
            <a:endParaRPr lang="en-US"/>
          </a:p>
        </p:txBody>
      </p:sp>
      <p:sp>
        <p:nvSpPr>
          <p:cNvPr id="5" name="Title 1"/>
          <p:cNvSpPr txBox="1">
            <a:spLocks/>
          </p:cNvSpPr>
          <p:nvPr/>
        </p:nvSpPr>
        <p:spPr>
          <a:xfrm>
            <a:off x="457200" y="1989574"/>
            <a:ext cx="8305800" cy="2353826"/>
          </a:xfrm>
          <a:prstGeom prst="rect">
            <a:avLst/>
          </a:prstGeom>
        </p:spPr>
        <p:txBody>
          <a:bodyPr vert="horz" lIns="0" tIns="45720" rIns="0" bIns="0" anchor="b">
            <a:normAutofit lnSpcReduction="100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marL="342900" indent="-342900">
              <a:buFont typeface="Arial" panose="020B0604020202020204" pitchFamily="34" charset="0"/>
              <a:buChar char="•"/>
            </a:pPr>
            <a:r>
              <a:rPr lang="en-US" sz="2200" dirty="0" smtClean="0">
                <a:solidFill>
                  <a:schemeClr val="tx1"/>
                </a:solidFill>
              </a:rPr>
              <a:t>Attend a </a:t>
            </a:r>
            <a:r>
              <a:rPr lang="en-US" sz="2200" dirty="0" smtClean="0">
                <a:solidFill>
                  <a:schemeClr val="tx1"/>
                </a:solidFill>
              </a:rPr>
              <a:t>workshop</a:t>
            </a:r>
          </a:p>
          <a:p>
            <a:pPr marL="342900" indent="-342900">
              <a:buFont typeface="Arial" panose="020B0604020202020204" pitchFamily="34" charset="0"/>
              <a:buChar char="•"/>
            </a:pPr>
            <a:endParaRPr lang="en-US" sz="2200" dirty="0">
              <a:solidFill>
                <a:schemeClr val="tx1"/>
              </a:solidFill>
            </a:endParaRPr>
          </a:p>
          <a:p>
            <a:pPr marL="342900" indent="-342900">
              <a:buFont typeface="Arial" panose="020B0604020202020204" pitchFamily="34" charset="0"/>
              <a:buChar char="•"/>
            </a:pPr>
            <a:r>
              <a:rPr lang="en-US" sz="2200" dirty="0" smtClean="0">
                <a:solidFill>
                  <a:schemeClr val="tx1"/>
                </a:solidFill>
              </a:rPr>
              <a:t>Register through the website</a:t>
            </a:r>
            <a:endParaRPr lang="en-US" sz="2200" dirty="0" smtClean="0">
              <a:solidFill>
                <a:schemeClr val="tx1"/>
              </a:solidFill>
            </a:endParaRPr>
          </a:p>
          <a:p>
            <a:pPr marL="342900" indent="-342900">
              <a:buFont typeface="Arial" panose="020B0604020202020204" pitchFamily="34" charset="0"/>
              <a:buChar char="•"/>
            </a:pPr>
            <a:endParaRPr lang="en-US" sz="2200" dirty="0" smtClean="0">
              <a:solidFill>
                <a:schemeClr val="tx1"/>
              </a:solidFill>
            </a:endParaRPr>
          </a:p>
          <a:p>
            <a:pPr marL="342900" indent="-342900">
              <a:buFont typeface="Arial" panose="020B0604020202020204" pitchFamily="34" charset="0"/>
              <a:buChar char="•"/>
            </a:pPr>
            <a:r>
              <a:rPr lang="en-US" sz="2200" dirty="0" smtClean="0">
                <a:solidFill>
                  <a:schemeClr val="tx1"/>
                </a:solidFill>
              </a:rPr>
              <a:t>Submit comments through the website:</a:t>
            </a:r>
          </a:p>
          <a:p>
            <a:endParaRPr lang="en-US" sz="2200" dirty="0" smtClean="0">
              <a:solidFill>
                <a:srgbClr val="FF0000"/>
              </a:solidFill>
            </a:endParaRPr>
          </a:p>
          <a:p>
            <a:r>
              <a:rPr lang="en-US" sz="2400" dirty="0" smtClean="0">
                <a:solidFill>
                  <a:srgbClr val="FF0000"/>
                </a:solidFill>
              </a:rPr>
              <a:t>http</a:t>
            </a:r>
            <a:r>
              <a:rPr lang="en-US" sz="2400" dirty="0">
                <a:solidFill>
                  <a:srgbClr val="FF0000"/>
                </a:solidFill>
              </a:rPr>
              <a:t>://dec.alaska.gov/water/wqsar/Antidegradation/Tiers123.html</a:t>
            </a:r>
            <a:endParaRPr lang="en-US" sz="2400" dirty="0" smtClean="0">
              <a:solidFill>
                <a:srgbClr val="FF0000"/>
              </a:solidFill>
            </a:endParaRPr>
          </a:p>
          <a:p>
            <a:pPr marL="342900" indent="-342900">
              <a:buFont typeface="Arial" panose="020B0604020202020204" pitchFamily="34" charset="0"/>
              <a:buChar char="•"/>
            </a:pPr>
            <a:endParaRPr lang="en-US" sz="2200" dirty="0" smtClean="0">
              <a:solidFill>
                <a:schemeClr val="tx1"/>
              </a:solidFill>
            </a:endParaRPr>
          </a:p>
        </p:txBody>
      </p:sp>
      <p:sp>
        <p:nvSpPr>
          <p:cNvPr id="6"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Tree>
    <p:extLst>
      <p:ext uri="{BB962C8B-B14F-4D97-AF65-F5344CB8AC3E}">
        <p14:creationId xmlns:p14="http://schemas.microsoft.com/office/powerpoint/2010/main" val="557740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Improving and Protecting Alaska's Water Quality</a:t>
            </a:r>
            <a:endParaRPr lang="en-US"/>
          </a:p>
        </p:txBody>
      </p:sp>
      <p:sp>
        <p:nvSpPr>
          <p:cNvPr id="4" name="Slide Number Placeholder 3"/>
          <p:cNvSpPr>
            <a:spLocks noGrp="1"/>
          </p:cNvSpPr>
          <p:nvPr>
            <p:ph type="sldNum" sz="quarter" idx="12"/>
          </p:nvPr>
        </p:nvSpPr>
        <p:spPr/>
        <p:txBody>
          <a:bodyPr/>
          <a:lstStyle/>
          <a:p>
            <a:fld id="{D1B05C06-1AF5-4E3E-835B-419A9D1AA012}" type="slidenum">
              <a:rPr lang="en-US" smtClean="0"/>
              <a:pPr/>
              <a:t>18</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384350"/>
            <a:ext cx="6248400" cy="6173612"/>
          </a:xfrm>
          <a:prstGeom prst="rect">
            <a:avLst/>
          </a:prstGeom>
        </p:spPr>
      </p:pic>
    </p:spTree>
    <p:extLst>
      <p:ext uri="{BB962C8B-B14F-4D97-AF65-F5344CB8AC3E}">
        <p14:creationId xmlns:p14="http://schemas.microsoft.com/office/powerpoint/2010/main" val="3811049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1B05C06-1AF5-4E3E-835B-419A9D1AA012}" type="slidenum">
              <a:rPr lang="en-US" smtClean="0"/>
              <a:pPr/>
              <a:t>19</a:t>
            </a:fld>
            <a:endParaRPr lang="en-US"/>
          </a:p>
        </p:txBody>
      </p:sp>
      <p:sp>
        <p:nvSpPr>
          <p:cNvPr id="5" name="Content Placeholder 2"/>
          <p:cNvSpPr txBox="1">
            <a:spLocks/>
          </p:cNvSpPr>
          <p:nvPr/>
        </p:nvSpPr>
        <p:spPr>
          <a:xfrm>
            <a:off x="457200" y="1935480"/>
            <a:ext cx="8229600" cy="4389120"/>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spcBef>
                <a:spcPct val="0"/>
              </a:spcBef>
              <a:buFont typeface="Wingdings 2"/>
              <a:buNone/>
            </a:pPr>
            <a:r>
              <a:rPr lang="en-US" sz="3600" dirty="0" smtClean="0">
                <a:effectLst>
                  <a:outerShdw blurRad="38100" dist="38100" dir="2700000" algn="tl">
                    <a:srgbClr val="000000">
                      <a:alpha val="43137"/>
                    </a:srgbClr>
                  </a:outerShdw>
                </a:effectLst>
                <a:latin typeface="+mj-lt"/>
                <a:ea typeface="+mj-ea"/>
                <a:cs typeface="+mj-cs"/>
              </a:rPr>
              <a:t>Questions?</a:t>
            </a:r>
          </a:p>
          <a:p>
            <a:pPr marL="0" indent="0" algn="ctr">
              <a:spcBef>
                <a:spcPct val="0"/>
              </a:spcBef>
              <a:buFont typeface="Wingdings 2"/>
              <a:buNone/>
            </a:pPr>
            <a:endParaRPr lang="en-US" sz="1200" dirty="0" smtClean="0">
              <a:effectLst>
                <a:outerShdw blurRad="38100" dist="38100" dir="2700000" algn="tl">
                  <a:srgbClr val="000000">
                    <a:alpha val="43137"/>
                  </a:srgbClr>
                </a:outerShdw>
              </a:effectLst>
              <a:latin typeface="+mj-lt"/>
              <a:ea typeface="+mj-ea"/>
              <a:cs typeface="+mj-cs"/>
            </a:endParaRPr>
          </a:p>
          <a:p>
            <a:pPr marL="0" indent="0" algn="ctr">
              <a:spcBef>
                <a:spcPct val="0"/>
              </a:spcBef>
              <a:buFont typeface="Wingdings 2"/>
              <a:buNone/>
            </a:pPr>
            <a:r>
              <a:rPr lang="en-US" sz="3600" dirty="0" smtClean="0">
                <a:effectLst>
                  <a:outerShdw blurRad="38100" dist="38100" dir="2700000" algn="tl">
                    <a:srgbClr val="000000">
                      <a:alpha val="43137"/>
                    </a:srgbClr>
                  </a:outerShdw>
                </a:effectLst>
                <a:latin typeface="+mj-lt"/>
                <a:ea typeface="+mj-ea"/>
                <a:cs typeface="+mj-cs"/>
              </a:rPr>
              <a:t>Thank you for your time!</a:t>
            </a:r>
          </a:p>
          <a:p>
            <a:pPr marL="0" indent="0" algn="ctr">
              <a:spcBef>
                <a:spcPct val="0"/>
              </a:spcBef>
              <a:buFont typeface="Wingdings 2"/>
              <a:buNone/>
            </a:pPr>
            <a:endParaRPr lang="en-US" sz="4000" dirty="0" smtClean="0">
              <a:latin typeface="+mj-lt"/>
              <a:ea typeface="+mj-ea"/>
              <a:cs typeface="+mj-cs"/>
            </a:endParaRPr>
          </a:p>
          <a:p>
            <a:pPr marL="0" indent="0" algn="ctr">
              <a:spcBef>
                <a:spcPct val="0"/>
              </a:spcBef>
              <a:buFont typeface="Wingdings 2"/>
              <a:buNone/>
            </a:pPr>
            <a:r>
              <a:rPr lang="en-US" sz="2800" dirty="0" smtClean="0">
                <a:effectLst>
                  <a:outerShdw blurRad="38100" dist="38100" dir="2700000" algn="tl">
                    <a:srgbClr val="000000">
                      <a:alpha val="43137"/>
                    </a:srgbClr>
                  </a:outerShdw>
                </a:effectLst>
                <a:latin typeface="+mj-lt"/>
                <a:ea typeface="+mj-ea"/>
                <a:cs typeface="+mj-cs"/>
              </a:rPr>
              <a:t>Earl Crapps</a:t>
            </a:r>
          </a:p>
          <a:p>
            <a:pPr marL="0" indent="0" algn="ctr">
              <a:spcBef>
                <a:spcPct val="0"/>
              </a:spcBef>
              <a:buFont typeface="Wingdings 2"/>
              <a:buNone/>
            </a:pPr>
            <a:r>
              <a:rPr lang="en-US" sz="2800" dirty="0" smtClean="0">
                <a:latin typeface="+mj-lt"/>
                <a:ea typeface="+mj-ea"/>
                <a:cs typeface="+mj-cs"/>
              </a:rPr>
              <a:t>Division of Water</a:t>
            </a:r>
          </a:p>
          <a:p>
            <a:pPr marL="0" indent="0" algn="ctr">
              <a:spcBef>
                <a:spcPct val="0"/>
              </a:spcBef>
              <a:buNone/>
            </a:pPr>
            <a:r>
              <a:rPr lang="en-US" sz="2800" dirty="0">
                <a:latin typeface="+mj-lt"/>
                <a:hlinkClick r:id="rId2"/>
              </a:rPr>
              <a:t>earl.crapps@alaska.gov</a:t>
            </a:r>
            <a:r>
              <a:rPr lang="en-US" sz="2800" dirty="0">
                <a:latin typeface="+mj-lt"/>
              </a:rPr>
              <a:t/>
            </a:r>
            <a:br>
              <a:rPr lang="en-US" sz="2800" dirty="0">
                <a:latin typeface="+mj-lt"/>
              </a:rPr>
            </a:br>
            <a:r>
              <a:rPr lang="en-US" sz="2800" dirty="0">
                <a:effectLst>
                  <a:outerShdw blurRad="38100" dist="38100" dir="2700000" algn="tl">
                    <a:srgbClr val="000000">
                      <a:alpha val="43137"/>
                    </a:srgbClr>
                  </a:outerShdw>
                </a:effectLst>
                <a:latin typeface="+mj-lt"/>
              </a:rPr>
              <a:t>(907) 269-7681</a:t>
            </a:r>
            <a:endParaRPr lang="en-US" sz="2800" dirty="0" smtClean="0">
              <a:effectLst>
                <a:outerShdw blurRad="38100" dist="38100" dir="2700000" algn="tl">
                  <a:srgbClr val="000000">
                    <a:alpha val="43137"/>
                  </a:srgbClr>
                </a:outerShdw>
              </a:effectLst>
              <a:latin typeface="+mj-lt"/>
              <a:ea typeface="+mj-ea"/>
              <a:cs typeface="+mj-cs"/>
            </a:endParaRPr>
          </a:p>
          <a:p>
            <a:pPr marL="0" indent="0" algn="ctr">
              <a:buFont typeface="Wingdings 2"/>
              <a:buNone/>
            </a:pPr>
            <a:endParaRPr lang="en-US"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
        <p:nvSpPr>
          <p:cNvPr id="7"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spTree>
    <p:extLst>
      <p:ext uri="{BB962C8B-B14F-4D97-AF65-F5344CB8AC3E}">
        <p14:creationId xmlns:p14="http://schemas.microsoft.com/office/powerpoint/2010/main" val="4222162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sp>
        <p:nvSpPr>
          <p:cNvPr id="4" name="Slide Number Placeholder 3"/>
          <p:cNvSpPr>
            <a:spLocks noGrp="1"/>
          </p:cNvSpPr>
          <p:nvPr>
            <p:ph type="sldNum" sz="quarter" idx="12"/>
          </p:nvPr>
        </p:nvSpPr>
        <p:spPr/>
        <p:txBody>
          <a:bodyPr/>
          <a:lstStyle/>
          <a:p>
            <a:fld id="{D1B05C06-1AF5-4E3E-835B-419A9D1AA012}" type="slidenum">
              <a:rPr lang="en-US" smtClean="0">
                <a:latin typeface="+mj-lt"/>
              </a:rPr>
              <a:pPr/>
              <a:t>2</a:t>
            </a:fld>
            <a:endParaRPr lang="en-US" dirty="0">
              <a:latin typeface="+mj-lt"/>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
        <p:nvSpPr>
          <p:cNvPr id="12" name="Content Placeholder 2"/>
          <p:cNvSpPr>
            <a:spLocks noGrp="1"/>
          </p:cNvSpPr>
          <p:nvPr>
            <p:ph idx="1"/>
          </p:nvPr>
        </p:nvSpPr>
        <p:spPr>
          <a:xfrm>
            <a:off x="457200" y="1288742"/>
            <a:ext cx="8229600" cy="1600200"/>
          </a:xfrm>
        </p:spPr>
        <p:txBody>
          <a:bodyPr>
            <a:normAutofit/>
          </a:bodyPr>
          <a:lstStyle/>
          <a:p>
            <a:pPr marL="0" indent="0">
              <a:buNone/>
            </a:pPr>
            <a:endParaRPr lang="en-US" dirty="0" smtClean="0">
              <a:latin typeface="+mj-lt"/>
            </a:endParaRPr>
          </a:p>
          <a:p>
            <a:pPr marL="274320" lvl="1" indent="-274320">
              <a:lnSpc>
                <a:spcPct val="130000"/>
              </a:lnSpc>
              <a:buClr>
                <a:schemeClr val="accent3"/>
              </a:buClr>
              <a:buSzPct val="95000"/>
            </a:pPr>
            <a:r>
              <a:rPr lang="en-US" sz="2100" dirty="0" smtClean="0">
                <a:latin typeface="+mj-lt"/>
              </a:rPr>
              <a:t>The purpose of this presentation is to provide a background on Outstanding National Resource Waters (ONRWs) or Tier 3 Waters</a:t>
            </a:r>
            <a:endParaRPr lang="en-US" dirty="0" smtClean="0">
              <a:latin typeface="+mj-lt"/>
            </a:endParaRPr>
          </a:p>
        </p:txBody>
      </p:sp>
      <p:sp>
        <p:nvSpPr>
          <p:cNvPr id="2" name="Title 1"/>
          <p:cNvSpPr>
            <a:spLocks noGrp="1"/>
          </p:cNvSpPr>
          <p:nvPr>
            <p:ph type="title"/>
          </p:nvPr>
        </p:nvSpPr>
        <p:spPr>
          <a:xfrm>
            <a:off x="457200" y="1295400"/>
            <a:ext cx="8229600" cy="1066800"/>
          </a:xfrm>
        </p:spPr>
        <p:txBody>
          <a:bodyPr>
            <a:normAutofit fontScale="90000"/>
          </a:bodyPr>
          <a:lstStyle/>
          <a:p>
            <a:r>
              <a:rPr lang="en-US" sz="5400" dirty="0" smtClean="0">
                <a:effectLst>
                  <a:outerShdw blurRad="38100" dist="38100" dir="2700000" algn="tl">
                    <a:srgbClr val="000000">
                      <a:alpha val="43137"/>
                    </a:srgbClr>
                  </a:outerShdw>
                </a:effectLst>
              </a:rPr>
              <a:t>Introduction</a:t>
            </a:r>
            <a:br>
              <a:rPr lang="en-US" sz="5400" dirty="0" smtClean="0">
                <a:effectLst>
                  <a:outerShdw blurRad="38100" dist="38100" dir="2700000" algn="tl">
                    <a:srgbClr val="000000">
                      <a:alpha val="43137"/>
                    </a:srgbClr>
                  </a:outerShdw>
                </a:effectLst>
              </a:rPr>
            </a:br>
            <a:endParaRPr lang="en-US" dirty="0">
              <a:effectLst>
                <a:outerShdw blurRad="38100" dist="38100" dir="2700000" algn="tl">
                  <a:srgbClr val="000000">
                    <a:alpha val="43137"/>
                  </a:srgbClr>
                </a:outerShdw>
              </a:effectLst>
            </a:endParaRPr>
          </a:p>
        </p:txBody>
      </p:sp>
      <p:pic>
        <p:nvPicPr>
          <p:cNvPr id="8" name="Picture 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51993" y="2888202"/>
            <a:ext cx="4640014" cy="30752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1B05C06-1AF5-4E3E-835B-419A9D1AA012}" type="slidenum">
              <a:rPr lang="en-US" smtClean="0"/>
              <a:pPr/>
              <a:t>3</a:t>
            </a:fld>
            <a:endParaRPr lang="en-US"/>
          </a:p>
        </p:txBody>
      </p:sp>
      <p:sp>
        <p:nvSpPr>
          <p:cNvPr id="7" name="Content Placeholder 2"/>
          <p:cNvSpPr txBox="1">
            <a:spLocks/>
          </p:cNvSpPr>
          <p:nvPr/>
        </p:nvSpPr>
        <p:spPr>
          <a:xfrm>
            <a:off x="533400" y="2287498"/>
            <a:ext cx="8229600" cy="3884702"/>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lvl="1" indent="0">
              <a:buClr>
                <a:srgbClr val="0070C0"/>
              </a:buClr>
              <a:buSzPct val="95000"/>
              <a:buNone/>
            </a:pPr>
            <a:r>
              <a:rPr lang="en-US" sz="2200" dirty="0" smtClean="0">
                <a:latin typeface="+mj-lt"/>
              </a:rPr>
              <a:t>The Clean Water Act and </a:t>
            </a:r>
            <a:r>
              <a:rPr lang="en-US" sz="2200" dirty="0" smtClean="0">
                <a:latin typeface="+mj-lt"/>
              </a:rPr>
              <a:t>Federal </a:t>
            </a:r>
            <a:r>
              <a:rPr lang="en-US" sz="2200" dirty="0">
                <a:latin typeface="+mj-lt"/>
              </a:rPr>
              <a:t>Regulations (40 CFR §131.12</a:t>
            </a:r>
            <a:r>
              <a:rPr lang="en-US" sz="2200" dirty="0" smtClean="0">
                <a:latin typeface="+mj-lt"/>
              </a:rPr>
              <a:t>) require </a:t>
            </a:r>
            <a:r>
              <a:rPr lang="en-US" sz="2200" dirty="0">
                <a:latin typeface="+mj-lt"/>
              </a:rPr>
              <a:t>states to have an </a:t>
            </a:r>
            <a:r>
              <a:rPr lang="en-US" sz="2200" dirty="0" err="1">
                <a:latin typeface="+mj-lt"/>
              </a:rPr>
              <a:t>antidegradation</a:t>
            </a:r>
            <a:r>
              <a:rPr lang="en-US" sz="2200" dirty="0">
                <a:latin typeface="+mj-lt"/>
              </a:rPr>
              <a:t> policy and implementation methods that</a:t>
            </a:r>
            <a:r>
              <a:rPr lang="en-US" sz="2200" dirty="0" smtClean="0">
                <a:latin typeface="+mj-lt"/>
              </a:rPr>
              <a:t>:</a:t>
            </a:r>
          </a:p>
          <a:p>
            <a:pPr marL="0" lvl="1" indent="0">
              <a:buClr>
                <a:srgbClr val="0070C0"/>
              </a:buClr>
              <a:buSzPct val="95000"/>
              <a:buNone/>
            </a:pPr>
            <a:endParaRPr lang="en-US" sz="1600" dirty="0" smtClean="0">
              <a:latin typeface="+mj-lt"/>
            </a:endParaRPr>
          </a:p>
          <a:p>
            <a:pPr marL="274320" lvl="1" indent="-274320">
              <a:buClr>
                <a:srgbClr val="0070C0"/>
              </a:buClr>
              <a:buSzPct val="95000"/>
            </a:pPr>
            <a:r>
              <a:rPr lang="en-US" sz="2200" dirty="0" smtClean="0">
                <a:latin typeface="+mj-lt"/>
              </a:rPr>
              <a:t>Protects existing uses</a:t>
            </a:r>
          </a:p>
          <a:p>
            <a:pPr marL="274320" lvl="1" indent="-274320">
              <a:buClr>
                <a:srgbClr val="0070C0"/>
              </a:buClr>
              <a:buSzPct val="95000"/>
            </a:pPr>
            <a:endParaRPr lang="en-US" sz="1600" dirty="0" smtClean="0">
              <a:latin typeface="+mj-lt"/>
            </a:endParaRPr>
          </a:p>
          <a:p>
            <a:pPr marL="274320" lvl="1" indent="-274320">
              <a:buClr>
                <a:srgbClr val="0070C0"/>
              </a:buClr>
              <a:buSzPct val="95000"/>
            </a:pPr>
            <a:r>
              <a:rPr lang="en-US" sz="2200" dirty="0" smtClean="0">
                <a:latin typeface="+mj-lt"/>
              </a:rPr>
              <a:t>Authorize </a:t>
            </a:r>
            <a:r>
              <a:rPr lang="en-US" sz="2200" dirty="0">
                <a:latin typeface="+mj-lt"/>
              </a:rPr>
              <a:t>the lowering of water quality (“degradation”) in high quality waters where necessary for social or economic importance</a:t>
            </a:r>
          </a:p>
          <a:p>
            <a:pPr marL="274320" lvl="1" indent="-274320">
              <a:buClr>
                <a:srgbClr val="0070C0"/>
              </a:buClr>
              <a:buSzPct val="95000"/>
            </a:pPr>
            <a:endParaRPr lang="en-US" sz="1600" dirty="0" smtClean="0">
              <a:latin typeface="+mj-lt"/>
            </a:endParaRPr>
          </a:p>
          <a:p>
            <a:pPr marL="274320" lvl="1" indent="-274320">
              <a:buClr>
                <a:srgbClr val="0070C0"/>
              </a:buClr>
              <a:buSzPct val="95000"/>
            </a:pPr>
            <a:r>
              <a:rPr lang="en-US" sz="2200" dirty="0" smtClean="0">
                <a:latin typeface="+mj-lt"/>
              </a:rPr>
              <a:t>Offer a </a:t>
            </a:r>
            <a:r>
              <a:rPr lang="en-US" sz="2200" dirty="0">
                <a:latin typeface="+mj-lt"/>
              </a:rPr>
              <a:t>mechanism to provide additional protection for water of exceptional ecological or recreational significance (</a:t>
            </a:r>
            <a:r>
              <a:rPr lang="en-US" sz="2200" dirty="0" smtClean="0">
                <a:latin typeface="+mj-lt"/>
              </a:rPr>
              <a:t>ONRWs or Tier 3)</a:t>
            </a:r>
            <a:endParaRPr lang="en-US" dirty="0">
              <a:latin typeface="+mj-lt"/>
            </a:endParaRPr>
          </a:p>
          <a:p>
            <a:pPr>
              <a:buClr>
                <a:srgbClr val="0070C0"/>
              </a:buClr>
            </a:pPr>
            <a:endParaRPr lang="en-US" dirty="0" smtClean="0">
              <a:latin typeface="+mj-lt"/>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
        <p:nvSpPr>
          <p:cNvPr id="9"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sp>
        <p:nvSpPr>
          <p:cNvPr id="10" name="Title 1"/>
          <p:cNvSpPr txBox="1">
            <a:spLocks/>
          </p:cNvSpPr>
          <p:nvPr/>
        </p:nvSpPr>
        <p:spPr>
          <a:xfrm>
            <a:off x="457200" y="1066800"/>
            <a:ext cx="6629400" cy="1066800"/>
          </a:xfrm>
          <a:prstGeom prst="rect">
            <a:avLst/>
          </a:prstGeom>
        </p:spPr>
        <p:txBody>
          <a:bodyPr>
            <a:normAutofit fontScale="2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16000" dirty="0" smtClean="0">
                <a:effectLst>
                  <a:outerShdw blurRad="38100" dist="38100" dir="2700000" algn="tl">
                    <a:srgbClr val="000000">
                      <a:alpha val="43137"/>
                    </a:srgbClr>
                  </a:outerShdw>
                </a:effectLst>
              </a:rPr>
              <a:t>Water Quality </a:t>
            </a:r>
            <a:r>
              <a:rPr lang="en-US" sz="16000" dirty="0" smtClean="0">
                <a:effectLst>
                  <a:outerShdw blurRad="38100" dist="38100" dir="2700000" algn="tl">
                    <a:srgbClr val="000000">
                      <a:alpha val="43137"/>
                    </a:srgbClr>
                  </a:outerShdw>
                </a:effectLst>
              </a:rPr>
              <a:t>Standards</a:t>
            </a:r>
            <a:br>
              <a:rPr lang="en-US" sz="16000" dirty="0" smtClean="0">
                <a:effectLst>
                  <a:outerShdw blurRad="38100" dist="38100" dir="2700000" algn="tl">
                    <a:srgbClr val="000000">
                      <a:alpha val="43137"/>
                    </a:srgbClr>
                  </a:outerShdw>
                </a:effectLst>
              </a:rPr>
            </a:br>
            <a:r>
              <a:rPr lang="en-US" sz="16000" dirty="0" smtClean="0">
                <a:effectLst>
                  <a:outerShdw blurRad="38100" dist="38100" dir="2700000" algn="tl">
                    <a:srgbClr val="000000">
                      <a:alpha val="43137"/>
                    </a:srgbClr>
                  </a:outerShdw>
                </a:effectLst>
              </a:rPr>
              <a:t>and </a:t>
            </a:r>
            <a:r>
              <a:rPr lang="en-US" sz="16000" dirty="0" err="1" smtClean="0">
                <a:effectLst>
                  <a:outerShdw blurRad="38100" dist="38100" dir="2700000" algn="tl">
                    <a:srgbClr val="000000">
                      <a:alpha val="43137"/>
                    </a:srgbClr>
                  </a:outerShdw>
                </a:effectLst>
              </a:rPr>
              <a:t>Antidegradation</a:t>
            </a:r>
            <a:r>
              <a:rPr lang="en-US" sz="5400" dirty="0" smtClean="0"/>
              <a:t/>
            </a:r>
            <a:br>
              <a:rPr lang="en-US" sz="5400" dirty="0" smtClean="0"/>
            </a:br>
            <a:endParaRPr lang="en-US" dirty="0"/>
          </a:p>
        </p:txBody>
      </p:sp>
    </p:spTree>
    <p:extLst>
      <p:ext uri="{BB962C8B-B14F-4D97-AF65-F5344CB8AC3E}">
        <p14:creationId xmlns:p14="http://schemas.microsoft.com/office/powerpoint/2010/main" val="886419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1B05C06-1AF5-4E3E-835B-419A9D1AA012}" type="slidenum">
              <a:rPr lang="en-US" smtClean="0"/>
              <a:pPr/>
              <a:t>4</a:t>
            </a:fld>
            <a:endParaRPr lang="en-US"/>
          </a:p>
        </p:txBody>
      </p:sp>
      <p:sp>
        <p:nvSpPr>
          <p:cNvPr id="4" name="Title 1"/>
          <p:cNvSpPr txBox="1">
            <a:spLocks/>
          </p:cNvSpPr>
          <p:nvPr/>
        </p:nvSpPr>
        <p:spPr>
          <a:xfrm>
            <a:off x="481614" y="2362200"/>
            <a:ext cx="8239125" cy="3757176"/>
          </a:xfrm>
          <a:prstGeom prst="rect">
            <a:avLst/>
          </a:prstGeom>
        </p:spPr>
        <p:txBody>
          <a:bodyPr>
            <a:normAutofit fontScale="90000" lnSpcReduction="1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200" dirty="0">
                <a:solidFill>
                  <a:schemeClr val="tx1"/>
                </a:solidFill>
              </a:rPr>
              <a:t>Per the Clean Water Act, </a:t>
            </a:r>
            <a:r>
              <a:rPr lang="en-US" sz="2200" dirty="0" smtClean="0">
                <a:solidFill>
                  <a:schemeClr val="tx1"/>
                </a:solidFill>
              </a:rPr>
              <a:t>Federal regulations, and Alaska’s Water Quality</a:t>
            </a:r>
            <a:r>
              <a:rPr lang="en-US" sz="2200" dirty="0">
                <a:solidFill>
                  <a:schemeClr val="tx1"/>
                </a:solidFill>
              </a:rPr>
              <a:t> </a:t>
            </a:r>
            <a:r>
              <a:rPr lang="en-US" sz="2200" dirty="0" smtClean="0">
                <a:solidFill>
                  <a:schemeClr val="tx1"/>
                </a:solidFill>
              </a:rPr>
              <a:t>Standards regulations </a:t>
            </a:r>
            <a:r>
              <a:rPr lang="en-US" sz="2200" dirty="0" err="1" smtClean="0">
                <a:solidFill>
                  <a:schemeClr val="tx1"/>
                </a:solidFill>
                <a:hlinkClick r:id="rId2"/>
              </a:rPr>
              <a:t>antidegradation</a:t>
            </a:r>
            <a:r>
              <a:rPr lang="en-US" sz="2200" dirty="0" smtClean="0">
                <a:solidFill>
                  <a:schemeClr val="tx1"/>
                </a:solidFill>
                <a:hlinkClick r:id="rId2"/>
              </a:rPr>
              <a:t> </a:t>
            </a:r>
            <a:r>
              <a:rPr lang="en-US" sz="2200" dirty="0" smtClean="0">
                <a:solidFill>
                  <a:schemeClr val="tx1"/>
                </a:solidFill>
                <a:hlinkClick r:id="rId2"/>
              </a:rPr>
              <a:t>policy</a:t>
            </a:r>
            <a:r>
              <a:rPr lang="en-US" sz="2200" dirty="0">
                <a:solidFill>
                  <a:schemeClr val="tx1"/>
                </a:solidFill>
              </a:rPr>
              <a:t> </a:t>
            </a:r>
            <a:r>
              <a:rPr lang="en-US" sz="2200" dirty="0" smtClean="0">
                <a:solidFill>
                  <a:schemeClr val="tx1"/>
                </a:solidFill>
              </a:rPr>
              <a:t> </a:t>
            </a:r>
            <a:r>
              <a:rPr lang="en-US" sz="2200" dirty="0" smtClean="0">
                <a:solidFill>
                  <a:schemeClr val="tx1"/>
                </a:solidFill>
              </a:rPr>
              <a:t>(18 AAC 70.015)</a:t>
            </a:r>
            <a:endParaRPr lang="en-US" sz="2200" dirty="0" smtClean="0">
              <a:solidFill>
                <a:schemeClr val="tx1"/>
              </a:solidFill>
            </a:endParaRPr>
          </a:p>
          <a:p>
            <a:r>
              <a:rPr lang="en-US" sz="2200" dirty="0" smtClean="0">
                <a:solidFill>
                  <a:schemeClr val="tx1"/>
                </a:solidFill>
              </a:rPr>
              <a:t>three </a:t>
            </a:r>
            <a:r>
              <a:rPr lang="en-US" sz="2200" dirty="0">
                <a:solidFill>
                  <a:schemeClr val="tx1"/>
                </a:solidFill>
              </a:rPr>
              <a:t>classifications, or “tiers,” of </a:t>
            </a:r>
            <a:r>
              <a:rPr lang="en-US" sz="2200" dirty="0" smtClean="0">
                <a:solidFill>
                  <a:schemeClr val="tx1"/>
                </a:solidFill>
              </a:rPr>
              <a:t>waters are identified:</a:t>
            </a:r>
            <a:endParaRPr lang="en-US" sz="2200" dirty="0" smtClean="0">
              <a:solidFill>
                <a:schemeClr val="tx1"/>
              </a:solidFill>
            </a:endParaRPr>
          </a:p>
          <a:p>
            <a:endParaRPr lang="en-US" sz="2200" dirty="0" smtClean="0">
              <a:solidFill>
                <a:schemeClr val="tx1"/>
              </a:solidFill>
            </a:endParaRPr>
          </a:p>
          <a:p>
            <a:pPr marL="342900" indent="-342900">
              <a:buFont typeface="Wingdings" panose="05000000000000000000" pitchFamily="2" charset="2"/>
              <a:buChar char="§"/>
            </a:pPr>
            <a:r>
              <a:rPr lang="en-US" sz="2200" b="1" dirty="0" smtClean="0">
                <a:solidFill>
                  <a:schemeClr val="tx1"/>
                </a:solidFill>
              </a:rPr>
              <a:t>Tier </a:t>
            </a:r>
            <a:r>
              <a:rPr lang="en-US" sz="2200" b="1" dirty="0">
                <a:solidFill>
                  <a:schemeClr val="tx1"/>
                </a:solidFill>
              </a:rPr>
              <a:t>1</a:t>
            </a:r>
            <a:r>
              <a:rPr lang="en-US" sz="2200" dirty="0">
                <a:solidFill>
                  <a:schemeClr val="tx1"/>
                </a:solidFill>
              </a:rPr>
              <a:t> </a:t>
            </a:r>
            <a:r>
              <a:rPr lang="en-US" sz="2200" dirty="0" smtClean="0">
                <a:solidFill>
                  <a:schemeClr val="tx1"/>
                </a:solidFill>
              </a:rPr>
              <a:t>— waters </a:t>
            </a:r>
            <a:r>
              <a:rPr lang="en-US" sz="2200" dirty="0">
                <a:solidFill>
                  <a:schemeClr val="tx1"/>
                </a:solidFill>
              </a:rPr>
              <a:t>for which not all water quality criteria are met. This can be due to naturally occurring constituents in the water, or can be due to </a:t>
            </a:r>
            <a:r>
              <a:rPr lang="en-US" sz="2200" dirty="0" smtClean="0">
                <a:solidFill>
                  <a:schemeClr val="tx1"/>
                </a:solidFill>
              </a:rPr>
              <a:t>human sources or activities.</a:t>
            </a:r>
            <a:endParaRPr lang="en-US" sz="2200" dirty="0">
              <a:solidFill>
                <a:schemeClr val="tx1"/>
              </a:solidFill>
            </a:endParaRPr>
          </a:p>
          <a:p>
            <a:endParaRPr lang="en-US" sz="2200" b="1" dirty="0" smtClean="0">
              <a:solidFill>
                <a:schemeClr val="tx1"/>
              </a:solidFill>
            </a:endParaRPr>
          </a:p>
          <a:p>
            <a:pPr marL="342900" indent="-342900">
              <a:buFont typeface="Wingdings" panose="05000000000000000000" pitchFamily="2" charset="2"/>
              <a:buChar char="§"/>
            </a:pPr>
            <a:r>
              <a:rPr lang="en-US" sz="2200" b="1" dirty="0" smtClean="0">
                <a:solidFill>
                  <a:schemeClr val="tx1"/>
                </a:solidFill>
              </a:rPr>
              <a:t>Tier 2</a:t>
            </a:r>
            <a:r>
              <a:rPr lang="en-US" sz="2200" dirty="0" smtClean="0">
                <a:solidFill>
                  <a:schemeClr val="tx1"/>
                </a:solidFill>
              </a:rPr>
              <a:t> — high quality waters, which include the vast majority of waters in Alaska. In these waters, </a:t>
            </a:r>
            <a:r>
              <a:rPr lang="en-US" sz="2200" dirty="0" smtClean="0">
                <a:solidFill>
                  <a:schemeClr val="tx1"/>
                </a:solidFill>
              </a:rPr>
              <a:t>water </a:t>
            </a:r>
            <a:r>
              <a:rPr lang="en-US" sz="2200" dirty="0" smtClean="0">
                <a:solidFill>
                  <a:schemeClr val="tx1"/>
                </a:solidFill>
              </a:rPr>
              <a:t>quality criteria are </a:t>
            </a:r>
            <a:r>
              <a:rPr lang="en-US" sz="2200" dirty="0" smtClean="0">
                <a:solidFill>
                  <a:schemeClr val="tx1"/>
                </a:solidFill>
              </a:rPr>
              <a:t>exceeded, </a:t>
            </a:r>
            <a:r>
              <a:rPr lang="en-US" sz="2200" i="1" dirty="0" smtClean="0">
                <a:solidFill>
                  <a:schemeClr val="tx1"/>
                </a:solidFill>
              </a:rPr>
              <a:t>i.e.</a:t>
            </a:r>
            <a:r>
              <a:rPr lang="en-US" sz="2200" dirty="0" smtClean="0">
                <a:solidFill>
                  <a:schemeClr val="tx1"/>
                </a:solidFill>
              </a:rPr>
              <a:t> the water quality is better than criteria.</a:t>
            </a:r>
            <a:endParaRPr lang="en-US" sz="2200" dirty="0" smtClean="0">
              <a:solidFill>
                <a:schemeClr val="tx1"/>
              </a:solidFill>
            </a:endParaRPr>
          </a:p>
          <a:p>
            <a:endParaRPr lang="en-US" sz="2200" b="1" dirty="0" smtClean="0">
              <a:solidFill>
                <a:schemeClr val="tx1"/>
              </a:solidFill>
            </a:endParaRPr>
          </a:p>
          <a:p>
            <a:pPr marL="342900" indent="-342900">
              <a:buFont typeface="Wingdings" panose="05000000000000000000" pitchFamily="2" charset="2"/>
              <a:buChar char="§"/>
            </a:pPr>
            <a:r>
              <a:rPr lang="en-US" sz="2200" b="1" dirty="0" smtClean="0">
                <a:solidFill>
                  <a:schemeClr val="tx1"/>
                </a:solidFill>
              </a:rPr>
              <a:t>Tier </a:t>
            </a:r>
            <a:r>
              <a:rPr lang="en-US" sz="2200" b="1" dirty="0">
                <a:solidFill>
                  <a:schemeClr val="tx1"/>
                </a:solidFill>
              </a:rPr>
              <a:t>3</a:t>
            </a:r>
            <a:r>
              <a:rPr lang="en-US" sz="2200" dirty="0">
                <a:solidFill>
                  <a:schemeClr val="tx1"/>
                </a:solidFill>
              </a:rPr>
              <a:t> </a:t>
            </a:r>
            <a:r>
              <a:rPr lang="en-US" sz="2200" dirty="0" smtClean="0">
                <a:solidFill>
                  <a:schemeClr val="tx1"/>
                </a:solidFill>
              </a:rPr>
              <a:t>— waters </a:t>
            </a:r>
            <a:r>
              <a:rPr lang="en-US" sz="2200" dirty="0">
                <a:solidFill>
                  <a:schemeClr val="tx1"/>
                </a:solidFill>
              </a:rPr>
              <a:t>that are required to be preserved in their current status</a:t>
            </a:r>
            <a:r>
              <a:rPr lang="en-US" sz="2200" dirty="0" smtClean="0">
                <a:solidFill>
                  <a:schemeClr val="tx1"/>
                </a:solidFill>
              </a:rPr>
              <a:t>.</a:t>
            </a:r>
            <a:endParaRPr lang="en-US" sz="2200" dirty="0">
              <a:solidFill>
                <a:schemeClr val="tx1"/>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
        <p:nvSpPr>
          <p:cNvPr id="9"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sp>
        <p:nvSpPr>
          <p:cNvPr id="11" name="Title 1"/>
          <p:cNvSpPr txBox="1">
            <a:spLocks/>
          </p:cNvSpPr>
          <p:nvPr/>
        </p:nvSpPr>
        <p:spPr>
          <a:xfrm>
            <a:off x="457200" y="1066800"/>
            <a:ext cx="7010400" cy="1066800"/>
          </a:xfrm>
          <a:prstGeom prst="rect">
            <a:avLst/>
          </a:prstGeom>
        </p:spPr>
        <p:txBody>
          <a:bodyPr>
            <a:normAutofit fontScale="2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16000" dirty="0" smtClean="0">
                <a:effectLst>
                  <a:outerShdw blurRad="38100" dist="38100" dir="2700000" algn="tl">
                    <a:srgbClr val="000000">
                      <a:alpha val="43137"/>
                    </a:srgbClr>
                  </a:outerShdw>
                </a:effectLst>
              </a:rPr>
              <a:t>What are Tiers 1, 2, and 3 in Alaska’s Water Quality Standards</a:t>
            </a:r>
            <a:r>
              <a:rPr lang="en-US" sz="5400" dirty="0" smtClean="0"/>
              <a:t/>
            </a:r>
            <a:br>
              <a:rPr lang="en-US" sz="5400" dirty="0" smtClean="0"/>
            </a:br>
            <a:endParaRPr lang="en-US" dirty="0"/>
          </a:p>
        </p:txBody>
      </p:sp>
    </p:spTree>
    <p:extLst>
      <p:ext uri="{BB962C8B-B14F-4D97-AF65-F5344CB8AC3E}">
        <p14:creationId xmlns:p14="http://schemas.microsoft.com/office/powerpoint/2010/main" val="27144358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1B05C06-1AF5-4E3E-835B-419A9D1AA012}" type="slidenum">
              <a:rPr lang="en-US" smtClean="0"/>
              <a:pPr/>
              <a:t>5</a:t>
            </a:fld>
            <a:endParaRPr lang="en-US"/>
          </a:p>
        </p:txBody>
      </p:sp>
      <p:pic>
        <p:nvPicPr>
          <p:cNvPr id="5" name="Picture 4"/>
          <p:cNvPicPr>
            <a:picLocks noChangeAspect="1"/>
          </p:cNvPicPr>
          <p:nvPr/>
        </p:nvPicPr>
        <p:blipFill rotWithShape="1">
          <a:blip r:embed="rId2"/>
          <a:srcRect l="13750" t="41057" r="36181" b="36811"/>
          <a:stretch/>
        </p:blipFill>
        <p:spPr>
          <a:xfrm>
            <a:off x="457200" y="2209800"/>
            <a:ext cx="8521337" cy="2895600"/>
          </a:xfrm>
          <a:prstGeom prst="rect">
            <a:avLst/>
          </a:prstGeom>
        </p:spPr>
      </p:pic>
      <p:sp>
        <p:nvSpPr>
          <p:cNvPr id="6"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228600"/>
            <a:ext cx="1676400" cy="1676400"/>
          </a:xfrm>
          <a:prstGeom prst="rect">
            <a:avLst/>
          </a:prstGeom>
        </p:spPr>
      </p:pic>
    </p:spTree>
    <p:extLst>
      <p:ext uri="{BB962C8B-B14F-4D97-AF65-F5344CB8AC3E}">
        <p14:creationId xmlns:p14="http://schemas.microsoft.com/office/powerpoint/2010/main" val="1889410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1B05C06-1AF5-4E3E-835B-419A9D1AA012}" type="slidenum">
              <a:rPr lang="en-US" smtClean="0"/>
              <a:pPr/>
              <a:t>6</a:t>
            </a:fld>
            <a:endParaRPr lang="en-US"/>
          </a:p>
        </p:txBody>
      </p:sp>
      <p:sp>
        <p:nvSpPr>
          <p:cNvPr id="4" name="Title 1"/>
          <p:cNvSpPr txBox="1">
            <a:spLocks/>
          </p:cNvSpPr>
          <p:nvPr/>
        </p:nvSpPr>
        <p:spPr>
          <a:xfrm>
            <a:off x="446442" y="990600"/>
            <a:ext cx="6640158" cy="114300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4000" dirty="0" smtClean="0">
                <a:effectLst>
                  <a:outerShdw blurRad="38100" dist="38100" dir="2700000" algn="tl">
                    <a:srgbClr val="000000">
                      <a:alpha val="43137"/>
                    </a:srgbClr>
                  </a:outerShdw>
                </a:effectLst>
              </a:rPr>
              <a:t>Outstanding National Resource or Tier 3 Water</a:t>
            </a:r>
            <a:br>
              <a:rPr lang="en-US" sz="4000" dirty="0" smtClean="0">
                <a:effectLst>
                  <a:outerShdw blurRad="38100" dist="38100" dir="2700000" algn="tl">
                    <a:srgbClr val="000000">
                      <a:alpha val="43137"/>
                    </a:srgbClr>
                  </a:outerShdw>
                </a:effectLst>
              </a:rPr>
            </a:br>
            <a:endParaRPr lang="en-US" sz="4000" dirty="0">
              <a:effectLst>
                <a:outerShdw blurRad="38100" dist="38100" dir="2700000" algn="tl">
                  <a:srgbClr val="000000">
                    <a:alpha val="43137"/>
                  </a:srgbClr>
                </a:outerShdw>
              </a:effectLst>
            </a:endParaRPr>
          </a:p>
        </p:txBody>
      </p:sp>
      <p:sp>
        <p:nvSpPr>
          <p:cNvPr id="7" name="Content Placeholder 2"/>
          <p:cNvSpPr txBox="1">
            <a:spLocks/>
          </p:cNvSpPr>
          <p:nvPr/>
        </p:nvSpPr>
        <p:spPr>
          <a:xfrm>
            <a:off x="609600" y="3048000"/>
            <a:ext cx="7848600" cy="2216468"/>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lgn="ctr">
              <a:buNone/>
            </a:pPr>
            <a:r>
              <a:rPr lang="en-US" sz="2400" b="1" i="1" dirty="0">
                <a:latin typeface="+mj-lt"/>
              </a:rPr>
              <a:t>40 CFR 131.12(a)(3): “Where high quality waters constitute an outstanding National resource, such as waters of the National and State parks and wildlife refuges and waters of exceptional recreational or ecological significance, that water quality shall be maintained and protected</a:t>
            </a:r>
            <a:r>
              <a:rPr lang="en-US" sz="2400" b="1" i="1" dirty="0" smtClean="0">
                <a:latin typeface="+mj-lt"/>
              </a:rPr>
              <a:t>.”</a:t>
            </a:r>
            <a:endParaRPr lang="en-US" dirty="0" smtClean="0">
              <a:latin typeface="+mj-lt"/>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
        <p:nvSpPr>
          <p:cNvPr id="9"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spTree>
    <p:extLst>
      <p:ext uri="{BB962C8B-B14F-4D97-AF65-F5344CB8AC3E}">
        <p14:creationId xmlns:p14="http://schemas.microsoft.com/office/powerpoint/2010/main" val="23799308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1B05C06-1AF5-4E3E-835B-419A9D1AA012}" type="slidenum">
              <a:rPr lang="en-US" smtClean="0"/>
              <a:pPr/>
              <a:t>7</a:t>
            </a:fld>
            <a:endParaRPr lang="en-US"/>
          </a:p>
        </p:txBody>
      </p:sp>
      <p:sp>
        <p:nvSpPr>
          <p:cNvPr id="7" name="Title 1"/>
          <p:cNvSpPr>
            <a:spLocks noGrp="1"/>
          </p:cNvSpPr>
          <p:nvPr>
            <p:ph type="title"/>
          </p:nvPr>
        </p:nvSpPr>
        <p:spPr>
          <a:xfrm>
            <a:off x="304800" y="988305"/>
            <a:ext cx="7010400" cy="708025"/>
          </a:xfrm>
        </p:spPr>
        <p:txBody>
          <a:bodyPr anchor="t">
            <a:noAutofit/>
          </a:bodyPr>
          <a:lstStyle/>
          <a:p>
            <a:r>
              <a:rPr lang="en-US" sz="4000" dirty="0" smtClean="0">
                <a:effectLst>
                  <a:outerShdw blurRad="38100" dist="38100" dir="2700000" algn="tl">
                    <a:srgbClr val="000000">
                      <a:alpha val="43137"/>
                    </a:srgbClr>
                  </a:outerShdw>
                </a:effectLst>
              </a:rPr>
              <a:t>How are Tier 3 </a:t>
            </a:r>
            <a:r>
              <a:rPr lang="en-US" sz="4000" dirty="0" smtClean="0">
                <a:effectLst>
                  <a:outerShdw blurRad="38100" dist="38100" dir="2700000" algn="tl">
                    <a:srgbClr val="000000">
                      <a:alpha val="43137"/>
                    </a:srgbClr>
                  </a:outerShdw>
                </a:effectLst>
              </a:rPr>
              <a:t>waters protected</a:t>
            </a:r>
            <a:r>
              <a:rPr lang="en-US" sz="4000" dirty="0" smtClean="0">
                <a:effectLst>
                  <a:outerShdw blurRad="38100" dist="38100" dir="2700000" algn="tl">
                    <a:srgbClr val="000000">
                      <a:alpha val="43137"/>
                    </a:srgbClr>
                  </a:outerShdw>
                </a:effectLst>
              </a:rPr>
              <a:t>?</a:t>
            </a:r>
            <a:endParaRPr lang="en-US" sz="4000" dirty="0">
              <a:effectLst>
                <a:outerShdw blurRad="38100" dist="38100" dir="2700000" algn="tl">
                  <a:srgbClr val="000000">
                    <a:alpha val="43137"/>
                  </a:srgbClr>
                </a:outerShdw>
              </a:effectLst>
            </a:endParaRPr>
          </a:p>
        </p:txBody>
      </p:sp>
      <p:sp>
        <p:nvSpPr>
          <p:cNvPr id="9" name="Content Placeholder 2"/>
          <p:cNvSpPr txBox="1">
            <a:spLocks/>
          </p:cNvSpPr>
          <p:nvPr/>
        </p:nvSpPr>
        <p:spPr>
          <a:xfrm>
            <a:off x="685800" y="1981200"/>
            <a:ext cx="7543800" cy="4799955"/>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342900" lvl="5" indent="-342900">
              <a:lnSpc>
                <a:spcPct val="120000"/>
              </a:lnSpc>
              <a:spcBef>
                <a:spcPts val="1200"/>
              </a:spcBef>
              <a:buClr>
                <a:schemeClr val="accent3"/>
              </a:buClr>
              <a:buSzPct val="100000"/>
            </a:pPr>
            <a:r>
              <a:rPr lang="en-US" sz="2200" dirty="0" smtClean="0">
                <a:latin typeface="+mj-lt"/>
              </a:rPr>
              <a:t>Water quality must be “maintained and protected” </a:t>
            </a:r>
          </a:p>
          <a:p>
            <a:pPr marL="640080" lvl="6" indent="-457200">
              <a:lnSpc>
                <a:spcPct val="120000"/>
              </a:lnSpc>
              <a:spcBef>
                <a:spcPts val="1200"/>
              </a:spcBef>
              <a:buClr>
                <a:srgbClr val="0070C0"/>
              </a:buClr>
              <a:buSzPct val="100000"/>
              <a:buFont typeface="Arial" panose="020B0604020202020204" pitchFamily="34" charset="0"/>
              <a:buChar char="•"/>
            </a:pPr>
            <a:r>
              <a:rPr lang="en-US" sz="2000" b="1" dirty="0" smtClean="0">
                <a:solidFill>
                  <a:srgbClr val="FF0000"/>
                </a:solidFill>
                <a:latin typeface="+mj-lt"/>
              </a:rPr>
              <a:t>no additional degradation allowed</a:t>
            </a:r>
          </a:p>
          <a:p>
            <a:pPr marL="342900" lvl="5" indent="-342900">
              <a:lnSpc>
                <a:spcPct val="120000"/>
              </a:lnSpc>
              <a:spcBef>
                <a:spcPts val="1200"/>
              </a:spcBef>
              <a:buClr>
                <a:schemeClr val="accent3"/>
              </a:buClr>
              <a:buSzPct val="100000"/>
            </a:pPr>
            <a:r>
              <a:rPr lang="en-US" sz="2200" dirty="0" smtClean="0">
                <a:latin typeface="+mj-lt"/>
              </a:rPr>
              <a:t>Applicable water quality standards are baseline water quality levels at the time of designation</a:t>
            </a:r>
          </a:p>
          <a:p>
            <a:pPr marL="342900" lvl="5" indent="-342900">
              <a:lnSpc>
                <a:spcPct val="120000"/>
              </a:lnSpc>
              <a:spcBef>
                <a:spcPts val="1200"/>
              </a:spcBef>
              <a:buClr>
                <a:schemeClr val="accent3"/>
              </a:buClr>
              <a:buSzPct val="100000"/>
            </a:pPr>
            <a:r>
              <a:rPr lang="en-US" sz="2200" dirty="0" smtClean="0">
                <a:latin typeface="+mj-lt"/>
              </a:rPr>
              <a:t>Discharges to Tier 3 water and tributaries</a:t>
            </a:r>
          </a:p>
          <a:p>
            <a:pPr marL="640080" lvl="6" indent="-457200">
              <a:lnSpc>
                <a:spcPct val="120000"/>
              </a:lnSpc>
              <a:spcBef>
                <a:spcPts val="1200"/>
              </a:spcBef>
              <a:buClr>
                <a:srgbClr val="0070C0"/>
              </a:buClr>
              <a:buSzPct val="100000"/>
              <a:buFont typeface="Arial" panose="020B0604020202020204" pitchFamily="34" charset="0"/>
              <a:buChar char="•"/>
            </a:pPr>
            <a:r>
              <a:rPr lang="en-US" sz="2000" b="1" dirty="0" smtClean="0">
                <a:solidFill>
                  <a:srgbClr val="FF0000"/>
                </a:solidFill>
                <a:latin typeface="+mj-lt"/>
              </a:rPr>
              <a:t>temporary, short term, and limited</a:t>
            </a:r>
          </a:p>
          <a:p>
            <a:pPr marL="640080" lvl="6" indent="-457200">
              <a:lnSpc>
                <a:spcPct val="120000"/>
              </a:lnSpc>
              <a:spcBef>
                <a:spcPts val="1200"/>
              </a:spcBef>
              <a:buClr>
                <a:srgbClr val="0070C0"/>
              </a:buClr>
              <a:buSzPct val="100000"/>
              <a:buFont typeface="Arial" panose="020B0604020202020204" pitchFamily="34" charset="0"/>
              <a:buChar char="•"/>
            </a:pPr>
            <a:r>
              <a:rPr lang="en-US" sz="2000" dirty="0" smtClean="0">
                <a:latin typeface="+mj-lt"/>
              </a:rPr>
              <a:t>Existing discharges at time of designation</a:t>
            </a:r>
          </a:p>
        </p:txBody>
      </p:sp>
      <p:sp>
        <p:nvSpPr>
          <p:cNvPr id="8"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Tree>
    <p:extLst>
      <p:ext uri="{BB962C8B-B14F-4D97-AF65-F5344CB8AC3E}">
        <p14:creationId xmlns:p14="http://schemas.microsoft.com/office/powerpoint/2010/main" val="1557898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1B05C06-1AF5-4E3E-835B-419A9D1AA012}" type="slidenum">
              <a:rPr lang="en-US" smtClean="0"/>
              <a:pPr/>
              <a:t>8</a:t>
            </a:fld>
            <a:endParaRPr lang="en-US"/>
          </a:p>
        </p:txBody>
      </p:sp>
      <p:sp>
        <p:nvSpPr>
          <p:cNvPr id="7" name="Title 1"/>
          <p:cNvSpPr>
            <a:spLocks noGrp="1"/>
          </p:cNvSpPr>
          <p:nvPr>
            <p:ph type="title"/>
          </p:nvPr>
        </p:nvSpPr>
        <p:spPr>
          <a:xfrm>
            <a:off x="481885" y="762001"/>
            <a:ext cx="6985715" cy="914400"/>
          </a:xfrm>
        </p:spPr>
        <p:txBody>
          <a:bodyPr anchor="t">
            <a:noAutofit/>
          </a:bodyPr>
          <a:lstStyle/>
          <a:p>
            <a:pPr algn="ctr"/>
            <a:r>
              <a:rPr lang="en-US" sz="4000" dirty="0" smtClean="0">
                <a:effectLst>
                  <a:outerShdw blurRad="38100" dist="38100" dir="2700000" algn="tl">
                    <a:srgbClr val="000000">
                      <a:alpha val="43137"/>
                    </a:srgbClr>
                  </a:outerShdw>
                </a:effectLst>
              </a:rPr>
              <a:t>What are examples of Tier 3 waters in other states?</a:t>
            </a:r>
            <a:endParaRPr lang="en-US" sz="4000" dirty="0">
              <a:effectLst>
                <a:outerShdw blurRad="38100" dist="38100" dir="2700000" algn="tl">
                  <a:srgbClr val="000000">
                    <a:alpha val="43137"/>
                  </a:srgbClr>
                </a:outerShdw>
              </a:effectLst>
            </a:endParaRPr>
          </a:p>
        </p:txBody>
      </p:sp>
      <p:sp>
        <p:nvSpPr>
          <p:cNvPr id="9" name="Content Placeholder 2"/>
          <p:cNvSpPr txBox="1">
            <a:spLocks/>
          </p:cNvSpPr>
          <p:nvPr/>
        </p:nvSpPr>
        <p:spPr>
          <a:xfrm>
            <a:off x="481885" y="2209800"/>
            <a:ext cx="7962900" cy="4648200"/>
          </a:xfrm>
          <a:prstGeom prst="rect">
            <a:avLst/>
          </a:prstGeom>
        </p:spPr>
        <p:txBody>
          <a:bodyPr>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342900" lvl="5" indent="-342900">
              <a:lnSpc>
                <a:spcPct val="130000"/>
              </a:lnSpc>
              <a:spcBef>
                <a:spcPts val="1200"/>
              </a:spcBef>
              <a:buClr>
                <a:schemeClr val="accent3"/>
              </a:buClr>
              <a:buSzPct val="100000"/>
            </a:pPr>
            <a:r>
              <a:rPr lang="en-US" sz="2200" dirty="0" smtClean="0">
                <a:latin typeface="+mj-lt"/>
              </a:rPr>
              <a:t>Waters that are part of national or state parks, wildlife refuge or wilderness areas, special trout waters, federal Wild and Scenic Rivers or other unique waters</a:t>
            </a:r>
          </a:p>
          <a:p>
            <a:pPr marL="525780" lvl="6" indent="-342900">
              <a:lnSpc>
                <a:spcPct val="130000"/>
              </a:lnSpc>
              <a:spcBef>
                <a:spcPts val="1200"/>
              </a:spcBef>
              <a:buClr>
                <a:srgbClr val="0070C0"/>
              </a:buClr>
              <a:buSzPct val="100000"/>
            </a:pPr>
            <a:r>
              <a:rPr lang="en-US" sz="2200" dirty="0" smtClean="0">
                <a:latin typeface="+mj-lt"/>
              </a:rPr>
              <a:t>California: Lake Tahoe and Mono Lake</a:t>
            </a:r>
          </a:p>
          <a:p>
            <a:pPr marL="525780" lvl="6" indent="-342900">
              <a:lnSpc>
                <a:spcPct val="130000"/>
              </a:lnSpc>
              <a:spcBef>
                <a:spcPts val="1200"/>
              </a:spcBef>
              <a:buClr>
                <a:srgbClr val="0070C0"/>
              </a:buClr>
              <a:buSzPct val="100000"/>
            </a:pPr>
            <a:r>
              <a:rPr lang="en-US" sz="2200" dirty="0" smtClean="0">
                <a:latin typeface="+mj-lt"/>
              </a:rPr>
              <a:t>Montana: all waters in national parks</a:t>
            </a:r>
          </a:p>
          <a:p>
            <a:pPr marL="525780" lvl="6" indent="-342900">
              <a:lnSpc>
                <a:spcPct val="130000"/>
              </a:lnSpc>
              <a:spcBef>
                <a:spcPts val="1200"/>
              </a:spcBef>
              <a:buClr>
                <a:srgbClr val="0070C0"/>
              </a:buClr>
              <a:buSzPct val="100000"/>
            </a:pPr>
            <a:r>
              <a:rPr lang="en-US" sz="2200" dirty="0" smtClean="0">
                <a:latin typeface="+mj-lt"/>
              </a:rPr>
              <a:t>Arizona: designated 22 waters</a:t>
            </a:r>
          </a:p>
          <a:p>
            <a:pPr marL="525780" lvl="6" indent="-342900">
              <a:lnSpc>
                <a:spcPct val="130000"/>
              </a:lnSpc>
              <a:spcBef>
                <a:spcPts val="1200"/>
              </a:spcBef>
              <a:buClr>
                <a:srgbClr val="0070C0"/>
              </a:buClr>
              <a:buSzPct val="100000"/>
            </a:pPr>
            <a:r>
              <a:rPr lang="en-US" sz="2200" dirty="0" smtClean="0">
                <a:latin typeface="+mj-lt"/>
              </a:rPr>
              <a:t>Washington, Oregon, Idaho, and Nevada: no designations</a:t>
            </a:r>
          </a:p>
        </p:txBody>
      </p:sp>
      <p:sp>
        <p:nvSpPr>
          <p:cNvPr id="8"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Tree>
    <p:extLst>
      <p:ext uri="{BB962C8B-B14F-4D97-AF65-F5344CB8AC3E}">
        <p14:creationId xmlns:p14="http://schemas.microsoft.com/office/powerpoint/2010/main" val="6366174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1B05C06-1AF5-4E3E-835B-419A9D1AA012}" type="slidenum">
              <a:rPr lang="en-US" smtClean="0"/>
              <a:pPr/>
              <a:t>9</a:t>
            </a:fld>
            <a:endParaRPr lang="en-US"/>
          </a:p>
        </p:txBody>
      </p:sp>
      <p:sp>
        <p:nvSpPr>
          <p:cNvPr id="7" name="Title 1"/>
          <p:cNvSpPr txBox="1">
            <a:spLocks/>
          </p:cNvSpPr>
          <p:nvPr/>
        </p:nvSpPr>
        <p:spPr>
          <a:xfrm>
            <a:off x="533400" y="2080776"/>
            <a:ext cx="8001000" cy="609600"/>
          </a:xfrm>
          <a:prstGeom prst="rect">
            <a:avLst/>
          </a:prstGeom>
        </p:spPr>
        <p:txBody>
          <a:bodyPr vert="horz" lIns="0" tIns="45720" rIns="0" bIns="0" anchor="t">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endParaRPr lang="en-US" sz="2600" dirty="0">
              <a:latin typeface="+mn-lt"/>
            </a:endParaRP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00" y="220226"/>
            <a:ext cx="1676400" cy="1676400"/>
          </a:xfrm>
          <a:prstGeom prst="rect">
            <a:avLst/>
          </a:prstGeom>
        </p:spPr>
      </p:pic>
      <p:sp>
        <p:nvSpPr>
          <p:cNvPr id="2" name="Title 1"/>
          <p:cNvSpPr>
            <a:spLocks noGrp="1"/>
          </p:cNvSpPr>
          <p:nvPr>
            <p:ph type="title"/>
          </p:nvPr>
        </p:nvSpPr>
        <p:spPr>
          <a:xfrm>
            <a:off x="457200" y="856488"/>
            <a:ext cx="6324600" cy="2039112"/>
          </a:xfrm>
        </p:spPr>
        <p:txBody>
          <a:bodyPr>
            <a:normAutofit/>
          </a:bodyPr>
          <a:lstStyle/>
          <a:p>
            <a:pPr algn="ctr"/>
            <a:r>
              <a:rPr lang="en-US" sz="4000" dirty="0" smtClean="0">
                <a:effectLst>
                  <a:outerShdw blurRad="38100" dist="38100" dir="2700000" algn="tl">
                    <a:srgbClr val="000000">
                      <a:alpha val="43137"/>
                    </a:srgbClr>
                  </a:outerShdw>
                </a:effectLst>
              </a:rPr>
              <a:t>What </a:t>
            </a:r>
            <a:r>
              <a:rPr lang="en-US" sz="4000" dirty="0">
                <a:effectLst>
                  <a:outerShdw blurRad="38100" dist="38100" dir="2700000" algn="tl">
                    <a:srgbClr val="000000">
                      <a:alpha val="43137"/>
                    </a:srgbClr>
                  </a:outerShdw>
                </a:effectLst>
              </a:rPr>
              <a:t>waters have been </a:t>
            </a:r>
            <a:r>
              <a:rPr lang="en-US" sz="4000" dirty="0" smtClean="0">
                <a:effectLst>
                  <a:outerShdw blurRad="38100" dist="38100" dir="2700000" algn="tl">
                    <a:srgbClr val="000000">
                      <a:alpha val="43137"/>
                    </a:srgbClr>
                  </a:outerShdw>
                </a:effectLst>
              </a:rPr>
              <a:t/>
            </a:r>
            <a:br>
              <a:rPr lang="en-US" sz="4000" dirty="0" smtClean="0">
                <a:effectLst>
                  <a:outerShdw blurRad="38100" dist="38100" dir="2700000" algn="tl">
                    <a:srgbClr val="000000">
                      <a:alpha val="43137"/>
                    </a:srgbClr>
                  </a:outerShdw>
                </a:effectLst>
              </a:rPr>
            </a:br>
            <a:r>
              <a:rPr lang="en-US" sz="4000" dirty="0" smtClean="0">
                <a:effectLst>
                  <a:outerShdw blurRad="38100" dist="38100" dir="2700000" algn="tl">
                    <a:srgbClr val="000000">
                      <a:alpha val="43137"/>
                    </a:srgbClr>
                  </a:outerShdw>
                </a:effectLst>
              </a:rPr>
              <a:t>nominated </a:t>
            </a:r>
            <a:r>
              <a:rPr lang="en-US" sz="4000" dirty="0" smtClean="0">
                <a:effectLst>
                  <a:outerShdw blurRad="38100" dist="38100" dir="2700000" algn="tl">
                    <a:srgbClr val="000000">
                      <a:alpha val="43137"/>
                    </a:srgbClr>
                  </a:outerShdw>
                </a:effectLst>
              </a:rPr>
              <a:t>in Alaska?</a:t>
            </a:r>
            <a:r>
              <a:rPr lang="en-US" sz="5400" dirty="0"/>
              <a:t/>
            </a:r>
            <a:br>
              <a:rPr lang="en-US" sz="5400" dirty="0"/>
            </a:br>
            <a:endParaRPr lang="en-US" dirty="0"/>
          </a:p>
        </p:txBody>
      </p:sp>
      <p:sp>
        <p:nvSpPr>
          <p:cNvPr id="6" name="Rectangle 5"/>
          <p:cNvSpPr/>
          <p:nvPr/>
        </p:nvSpPr>
        <p:spPr>
          <a:xfrm>
            <a:off x="838200" y="2724407"/>
            <a:ext cx="4572000" cy="2677656"/>
          </a:xfrm>
          <a:prstGeom prst="rect">
            <a:avLst/>
          </a:prstGeom>
        </p:spPr>
        <p:txBody>
          <a:bodyPr>
            <a:spAutoFit/>
          </a:bodyPr>
          <a:lstStyle/>
          <a:p>
            <a:pPr marL="342900" marR="0" lvl="0" indent="-342900">
              <a:spcBef>
                <a:spcPts val="0"/>
              </a:spcBef>
              <a:spcAft>
                <a:spcPts val="0"/>
              </a:spcAft>
              <a:buFont typeface="Symbol" panose="05050102010706020507" pitchFamily="18" charset="2"/>
              <a:buChar char=""/>
            </a:pPr>
            <a:r>
              <a:rPr lang="en-US" sz="2400" dirty="0" err="1" smtClean="0">
                <a:latin typeface="Calibri" panose="020F0502020204030204" pitchFamily="34" charset="0"/>
                <a:ea typeface="Calibri" panose="020F0502020204030204" pitchFamily="34" charset="0"/>
                <a:cs typeface="Times New Roman" panose="02020603050405020304" pitchFamily="18" charset="0"/>
              </a:rPr>
              <a:t>Chandalar</a:t>
            </a:r>
            <a:r>
              <a:rPr lang="en-US" sz="2400" dirty="0" smtClean="0">
                <a:latin typeface="Calibri" panose="020F0502020204030204" pitchFamily="34" charset="0"/>
                <a:ea typeface="Calibri" panose="020F0502020204030204" pitchFamily="34" charset="0"/>
                <a:cs typeface="Times New Roman" panose="02020603050405020304" pitchFamily="18" charset="0"/>
              </a:rPr>
              <a:t> River — </a:t>
            </a:r>
            <a:r>
              <a:rPr lang="en-US" sz="2400" dirty="0" err="1">
                <a:latin typeface="Calibri" panose="020F0502020204030204" pitchFamily="34" charset="0"/>
                <a:ea typeface="Calibri" panose="020F0502020204030204" pitchFamily="34" charset="0"/>
                <a:cs typeface="Times New Roman" panose="02020603050405020304" pitchFamily="18" charset="0"/>
              </a:rPr>
              <a:t>Venetie</a:t>
            </a:r>
            <a:r>
              <a:rPr lang="en-US" sz="2400" dirty="0">
                <a:latin typeface="Calibri" panose="020F0502020204030204" pitchFamily="34" charset="0"/>
                <a:ea typeface="Calibri" panose="020F0502020204030204" pitchFamily="34" charset="0"/>
                <a:cs typeface="Times New Roman" panose="02020603050405020304" pitchFamily="18" charset="0"/>
              </a:rPr>
              <a:t> </a:t>
            </a:r>
            <a:endParaRPr lang="en-US" sz="24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dirty="0">
                <a:latin typeface="Calibri" panose="020F0502020204030204" pitchFamily="34" charset="0"/>
                <a:ea typeface="Calibri" panose="020F0502020204030204" pitchFamily="34" charset="0"/>
                <a:cs typeface="Times New Roman" panose="02020603050405020304" pitchFamily="18" charset="0"/>
              </a:rPr>
              <a:t>Yakutat </a:t>
            </a:r>
            <a:r>
              <a:rPr lang="en-US" sz="2400" dirty="0" smtClean="0">
                <a:latin typeface="Calibri" panose="020F0502020204030204" pitchFamily="34" charset="0"/>
                <a:ea typeface="Calibri" panose="020F0502020204030204" pitchFamily="34" charset="0"/>
                <a:cs typeface="Times New Roman" panose="02020603050405020304" pitchFamily="18" charset="0"/>
              </a:rPr>
              <a:t>Forelands — Yakutat</a:t>
            </a:r>
          </a:p>
          <a:p>
            <a:pPr marL="342900" marR="0" lvl="0" indent="-342900">
              <a:spcBef>
                <a:spcPts val="0"/>
              </a:spcBef>
              <a:spcAft>
                <a:spcPts val="0"/>
              </a:spcAft>
              <a:buFont typeface="Symbol" panose="05050102010706020507" pitchFamily="18" charset="2"/>
              <a:buChar char=""/>
            </a:pPr>
            <a:endParaRPr lang="en-US" sz="24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dirty="0" err="1" smtClean="0">
                <a:latin typeface="Calibri" panose="020F0502020204030204" pitchFamily="34" charset="0"/>
                <a:ea typeface="Calibri" panose="020F0502020204030204" pitchFamily="34" charset="0"/>
                <a:cs typeface="Times New Roman" panose="02020603050405020304" pitchFamily="18" charset="0"/>
              </a:rPr>
              <a:t>Koktuli</a:t>
            </a:r>
            <a:r>
              <a:rPr lang="en-US" sz="2400" dirty="0" smtClean="0">
                <a:latin typeface="Calibri" panose="020F0502020204030204" pitchFamily="34" charset="0"/>
                <a:ea typeface="Calibri" panose="020F0502020204030204" pitchFamily="34" charset="0"/>
                <a:cs typeface="Times New Roman" panose="02020603050405020304" pitchFamily="18" charset="0"/>
              </a:rPr>
              <a:t> River — Dillingham</a:t>
            </a:r>
          </a:p>
          <a:p>
            <a:pPr marL="342900" marR="0" lvl="0" indent="-342900">
              <a:spcBef>
                <a:spcPts val="0"/>
              </a:spcBef>
              <a:spcAft>
                <a:spcPts val="0"/>
              </a:spcAft>
              <a:buFont typeface="Symbol" panose="05050102010706020507" pitchFamily="18" charset="2"/>
              <a:buChar char=""/>
            </a:pPr>
            <a:endParaRPr lang="en-US" sz="24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400" dirty="0" err="1" smtClean="0">
                <a:latin typeface="Calibri" panose="020F0502020204030204" pitchFamily="34" charset="0"/>
                <a:ea typeface="Calibri" panose="020F0502020204030204" pitchFamily="34" charset="0"/>
                <a:cs typeface="Times New Roman" panose="02020603050405020304" pitchFamily="18" charset="0"/>
              </a:rPr>
              <a:t>Chilkat</a:t>
            </a:r>
            <a:r>
              <a:rPr lang="en-US" sz="2400" dirty="0" smtClean="0">
                <a:latin typeface="Calibri" panose="020F0502020204030204" pitchFamily="34" charset="0"/>
                <a:ea typeface="Calibri" panose="020F0502020204030204" pitchFamily="34" charset="0"/>
                <a:cs typeface="Times New Roman" panose="02020603050405020304" pitchFamily="18" charset="0"/>
              </a:rPr>
              <a:t> River — Haines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Footer Placeholder 4"/>
          <p:cNvSpPr>
            <a:spLocks noGrp="1"/>
          </p:cNvSpPr>
          <p:nvPr>
            <p:ph type="ftr" sz="quarter" idx="11"/>
          </p:nvPr>
        </p:nvSpPr>
        <p:spPr>
          <a:xfrm>
            <a:off x="0" y="6356350"/>
            <a:ext cx="9144000" cy="365125"/>
          </a:xfrm>
        </p:spPr>
        <p:txBody>
          <a:bodyPr/>
          <a:lstStyle/>
          <a:p>
            <a:pPr algn="ctr"/>
            <a:r>
              <a:rPr lang="en-US" dirty="0" smtClean="0">
                <a:latin typeface="+mj-lt"/>
              </a:rPr>
              <a:t>Improving and Protecting Alaska's Water Quality</a:t>
            </a:r>
            <a:endParaRPr lang="en-US" dirty="0">
              <a:latin typeface="+mj-lt"/>
            </a:endParaRPr>
          </a:p>
        </p:txBody>
      </p:sp>
    </p:spTree>
    <p:extLst>
      <p:ext uri="{BB962C8B-B14F-4D97-AF65-F5344CB8AC3E}">
        <p14:creationId xmlns:p14="http://schemas.microsoft.com/office/powerpoint/2010/main" val="1175451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B5394"/>
      </a:hlink>
      <a:folHlink>
        <a:srgbClr val="0B539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5E273820BDFCE4F979284F8BF29172C" ma:contentTypeVersion="1" ma:contentTypeDescription="Create a new document." ma:contentTypeScope="" ma:versionID="43c156edf8d9eb445321ded7d4fd260f">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AB62B2-CE60-418D-ADA5-EB5050744031}">
  <ds:schemaRefs>
    <ds:schemaRef ds:uri="http://purl.org/dc/elements/1.1/"/>
    <ds:schemaRef ds:uri="http://purl.org/dc/terms/"/>
    <ds:schemaRef ds:uri="http://www.w3.org/XML/1998/namespace"/>
    <ds:schemaRef ds:uri="http://schemas.microsoft.com/office/2006/metadata/properties"/>
    <ds:schemaRef ds:uri="http://schemas.microsoft.com/office/2006/documentManagement/types"/>
    <ds:schemaRef ds:uri="http://schemas.microsoft.com/office/infopath/2007/PartnerControls"/>
    <ds:schemaRef ds:uri="http://purl.org/dc/dcmitype/"/>
    <ds:schemaRef ds:uri="http://schemas.openxmlformats.org/package/2006/metadata/core-properties"/>
  </ds:schemaRefs>
</ds:datastoreItem>
</file>

<file path=customXml/itemProps2.xml><?xml version="1.0" encoding="utf-8"?>
<ds:datastoreItem xmlns:ds="http://schemas.openxmlformats.org/officeDocument/2006/customXml" ds:itemID="{E678AC7B-3132-41F9-881D-5BBAA23560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3D4AC549-8CB3-4CCE-A2E7-A4E7AEBCD84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Flow</Template>
  <TotalTime>23266</TotalTime>
  <Words>1027</Words>
  <Application>Microsoft Office PowerPoint</Application>
  <PresentationFormat>On-screen Show (4:3)</PresentationFormat>
  <Paragraphs>163</Paragraphs>
  <Slides>19</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Constantia</vt:lpstr>
      <vt:lpstr>Helvetica</vt:lpstr>
      <vt:lpstr>Symbol</vt:lpstr>
      <vt:lpstr>Times New Roman</vt:lpstr>
      <vt:lpstr>Wingdings</vt:lpstr>
      <vt:lpstr>Wingdings 2</vt:lpstr>
      <vt:lpstr>Flow</vt:lpstr>
      <vt:lpstr>PowerPoint Presentation</vt:lpstr>
      <vt:lpstr>Introduction </vt:lpstr>
      <vt:lpstr>PowerPoint Presentation</vt:lpstr>
      <vt:lpstr>PowerPoint Presentation</vt:lpstr>
      <vt:lpstr>PowerPoint Presentation</vt:lpstr>
      <vt:lpstr>PowerPoint Presentation</vt:lpstr>
      <vt:lpstr>How are Tier 3 waters protected?</vt:lpstr>
      <vt:lpstr>What are examples of Tier 3 waters in other states?</vt:lpstr>
      <vt:lpstr>What waters have been  nominated in Alaska? </vt:lpstr>
      <vt:lpstr>Where we’ve been…</vt:lpstr>
      <vt:lpstr>PowerPoint Presentation</vt:lpstr>
      <vt:lpstr>Questions on possible nomination  and designation processes</vt:lpstr>
      <vt:lpstr>Possible Tier 3 Criteria and  Nomination Information </vt:lpstr>
      <vt:lpstr>Possible Tier 3 Vetting Process</vt:lpstr>
      <vt:lpstr>Options for Designation Authority</vt:lpstr>
      <vt:lpstr>PowerPoint Presentation</vt:lpstr>
      <vt:lpstr>Tell us what you think!</vt:lpstr>
      <vt:lpstr>PowerPoint Presentation</vt:lpstr>
      <vt:lpstr>PowerPoint Presentation</vt:lpstr>
    </vt:vector>
  </TitlesOfParts>
  <Company>DEC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Antidegradation</dc:title>
  <dc:creator>bntabor</dc:creator>
  <cp:lastModifiedBy>Crapps, Earl</cp:lastModifiedBy>
  <cp:revision>508</cp:revision>
  <cp:lastPrinted>2016-02-19T22:30:37Z</cp:lastPrinted>
  <dcterms:created xsi:type="dcterms:W3CDTF">2012-12-20T01:34:14Z</dcterms:created>
  <dcterms:modified xsi:type="dcterms:W3CDTF">2017-02-07T20:22:16Z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0x01010085E273820BDFCE4F979284F8BF29172C</vt:lpwstr>
  </property>
  <property fmtid="{D5CDD505-2E9C-101B-9397-08002B2CF9AE}" pid="3" name="Order">
    <vt:r8>400</vt:r8>
  </property>
  <property fmtid="{D5CDD505-2E9C-101B-9397-08002B2CF9AE}" pid="4" name="xd_ProgID">
    <vt:lpwstr/>
  </property>
  <property fmtid="{D5CDD505-2E9C-101B-9397-08002B2CF9AE}" pid="5" name="TemplateUrl">
    <vt:lpwstr/>
  </property>
</Properties>
</file>