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47" r:id="rId2"/>
    <p:sldId id="348" r:id="rId3"/>
    <p:sldId id="257" r:id="rId4"/>
    <p:sldId id="265" r:id="rId5"/>
    <p:sldId id="258" r:id="rId6"/>
    <p:sldId id="261" r:id="rId7"/>
    <p:sldId id="357" r:id="rId8"/>
    <p:sldId id="349" r:id="rId9"/>
    <p:sldId id="275" r:id="rId10"/>
    <p:sldId id="289" r:id="rId11"/>
    <p:sldId id="285" r:id="rId12"/>
    <p:sldId id="280" r:id="rId13"/>
    <p:sldId id="336" r:id="rId14"/>
    <p:sldId id="292" r:id="rId15"/>
    <p:sldId id="286" r:id="rId16"/>
    <p:sldId id="290" r:id="rId17"/>
    <p:sldId id="269" r:id="rId18"/>
    <p:sldId id="293" r:id="rId19"/>
    <p:sldId id="296" r:id="rId20"/>
    <p:sldId id="355" r:id="rId21"/>
    <p:sldId id="299" r:id="rId22"/>
    <p:sldId id="316" r:id="rId23"/>
    <p:sldId id="321" r:id="rId24"/>
    <p:sldId id="282" r:id="rId25"/>
    <p:sldId id="322" r:id="rId26"/>
    <p:sldId id="350" r:id="rId27"/>
    <p:sldId id="341" r:id="rId28"/>
    <p:sldId id="329" r:id="rId29"/>
    <p:sldId id="331" r:id="rId30"/>
    <p:sldId id="330" r:id="rId31"/>
    <p:sldId id="333" r:id="rId32"/>
    <p:sldId id="332" r:id="rId33"/>
    <p:sldId id="284" r:id="rId34"/>
    <p:sldId id="311" r:id="rId35"/>
    <p:sldId id="314" r:id="rId36"/>
    <p:sldId id="312" r:id="rId37"/>
    <p:sldId id="313" r:id="rId38"/>
    <p:sldId id="317" r:id="rId39"/>
    <p:sldId id="354" r:id="rId40"/>
    <p:sldId id="351" r:id="rId41"/>
    <p:sldId id="319" r:id="rId42"/>
    <p:sldId id="318" r:id="rId43"/>
    <p:sldId id="320" r:id="rId44"/>
    <p:sldId id="339" r:id="rId45"/>
    <p:sldId id="338" r:id="rId46"/>
    <p:sldId id="300" r:id="rId47"/>
    <p:sldId id="342" r:id="rId48"/>
    <p:sldId id="310" r:id="rId49"/>
    <p:sldId id="301" r:id="rId50"/>
    <p:sldId id="304" r:id="rId51"/>
    <p:sldId id="302" r:id="rId52"/>
    <p:sldId id="307" r:id="rId53"/>
    <p:sldId id="308" r:id="rId54"/>
    <p:sldId id="309" r:id="rId55"/>
    <p:sldId id="306" r:id="rId56"/>
    <p:sldId id="315" r:id="rId57"/>
    <p:sldId id="325" r:id="rId58"/>
    <p:sldId id="323" r:id="rId59"/>
    <p:sldId id="324" r:id="rId60"/>
    <p:sldId id="326" r:id="rId61"/>
    <p:sldId id="352" r:id="rId62"/>
    <p:sldId id="327" r:id="rId63"/>
    <p:sldId id="356" r:id="rId64"/>
    <p:sldId id="353" r:id="rId65"/>
    <p:sldId id="35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81" autoAdjust="0"/>
  </p:normalViewPr>
  <p:slideViewPr>
    <p:cSldViewPr snapToGrid="0">
      <p:cViewPr varScale="1">
        <p:scale>
          <a:sx n="96" d="100"/>
          <a:sy n="96" d="100"/>
        </p:scale>
        <p:origin x="9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Word_Document1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1447" y="418775"/>
            <a:ext cx="6096000" cy="17173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Alaska Shield 2014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Hazmat Symposium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 Field Exercise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1447" y="2136168"/>
            <a:ext cx="6096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1-3, 2014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Kodiak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, Alaska</a:t>
            </a:r>
            <a:endParaRPr lang="en-US" dirty="0"/>
          </a:p>
        </p:txBody>
      </p:sp>
      <p:pic>
        <p:nvPicPr>
          <p:cNvPr id="4" name="Picture 3" descr="StatewideLogo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47" y="713217"/>
            <a:ext cx="3228848" cy="309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:\COMM\Press\Logos\DEC4 BL Ring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588" y="713217"/>
            <a:ext cx="3133165" cy="318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ity of Kodiak logo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590" y="3559119"/>
            <a:ext cx="1486742" cy="141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azma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495" y="3899647"/>
            <a:ext cx="1423518" cy="1460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216909" y="3913619"/>
            <a:ext cx="1498356" cy="1763476"/>
            <a:chOff x="2020888" y="152400"/>
            <a:chExt cx="695" cy="834"/>
          </a:xfrm>
        </p:grpSpPr>
        <p:pic>
          <p:nvPicPr>
            <p:cNvPr id="9" name="Picture 8" descr="MOAlogo"/>
            <p:cNvPicPr>
              <a:picLocks noChangeAspect="1" noChangeArrowheads="1"/>
            </p:cNvPicPr>
            <p:nvPr/>
          </p:nvPicPr>
          <p:blipFill>
            <a:blip r:embed="rId6"/>
            <a:srcRect l="6461" t="6349"/>
            <a:stretch>
              <a:fillRect/>
            </a:stretch>
          </p:blipFill>
          <p:spPr bwMode="auto">
            <a:xfrm>
              <a:off x="2020888" y="152400"/>
              <a:ext cx="695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020936" y="153110"/>
              <a:ext cx="62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" name="Picture 10" descr="103rdlogo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5340388"/>
            <a:ext cx="1494373" cy="151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463" y="5513726"/>
            <a:ext cx="1428972" cy="134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entral MatSu Fire (patch)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570" y="5577931"/>
            <a:ext cx="1180782" cy="1244581"/>
          </a:xfrm>
          <a:prstGeom prst="rect">
            <a:avLst/>
          </a:prstGeom>
          <a:noFill/>
        </p:spPr>
      </p:pic>
      <p:pic>
        <p:nvPicPr>
          <p:cNvPr id="14" name="Picture 13" descr="EPA-ER logo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629" y="5561028"/>
            <a:ext cx="1425043" cy="129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BJ LOGO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71" y="4305459"/>
            <a:ext cx="2369483" cy="82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Ketchikan-logo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3257" y="4305458"/>
            <a:ext cx="2269472" cy="82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K-West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59"/>
          <a:stretch>
            <a:fillRect/>
          </a:stretch>
        </p:blipFill>
        <p:spPr bwMode="auto">
          <a:xfrm>
            <a:off x="8740588" y="5751901"/>
            <a:ext cx="2232212" cy="50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642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60" y="1182757"/>
            <a:ext cx="11488907" cy="4320209"/>
          </a:xfrm>
        </p:spPr>
      </p:pic>
      <p:sp>
        <p:nvSpPr>
          <p:cNvPr id="2" name="Rectangle 1"/>
          <p:cNvSpPr/>
          <p:nvPr/>
        </p:nvSpPr>
        <p:spPr>
          <a:xfrm>
            <a:off x="480617" y="5764469"/>
            <a:ext cx="5152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Field Exercise Play Area</a:t>
            </a:r>
          </a:p>
        </p:txBody>
      </p:sp>
    </p:spTree>
    <p:extLst>
      <p:ext uri="{BB962C8B-B14F-4D97-AF65-F5344CB8AC3E}">
        <p14:creationId xmlns:p14="http://schemas.microsoft.com/office/powerpoint/2010/main" val="401506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225" y="99607"/>
            <a:ext cx="8417857" cy="5600311"/>
          </a:xfrm>
        </p:spPr>
      </p:pic>
      <p:sp>
        <p:nvSpPr>
          <p:cNvPr id="2" name="Rectangle 1"/>
          <p:cNvSpPr/>
          <p:nvPr/>
        </p:nvSpPr>
        <p:spPr>
          <a:xfrm>
            <a:off x="373042" y="5872046"/>
            <a:ext cx="4004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Equipment Shelters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64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4" y="105824"/>
            <a:ext cx="10630710" cy="5701726"/>
          </a:xfrm>
        </p:spPr>
      </p:pic>
      <p:sp>
        <p:nvSpPr>
          <p:cNvPr id="2" name="Rectangle 1"/>
          <p:cNvSpPr/>
          <p:nvPr/>
        </p:nvSpPr>
        <p:spPr>
          <a:xfrm>
            <a:off x="655430" y="5939281"/>
            <a:ext cx="53585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Kodiak Mobile Command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7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46" y="1212575"/>
            <a:ext cx="11738128" cy="4330148"/>
          </a:xfrm>
        </p:spPr>
      </p:pic>
      <p:sp>
        <p:nvSpPr>
          <p:cNvPr id="2" name="Rectangle 1"/>
          <p:cNvSpPr/>
          <p:nvPr/>
        </p:nvSpPr>
        <p:spPr>
          <a:xfrm>
            <a:off x="561300" y="5777916"/>
            <a:ext cx="47591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Kodiak FD on Standby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38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056" y="0"/>
            <a:ext cx="8808861" cy="5860442"/>
          </a:xfrm>
        </p:spPr>
      </p:pic>
      <p:sp>
        <p:nvSpPr>
          <p:cNvPr id="2" name="Rectangle 1"/>
          <p:cNvSpPr/>
          <p:nvPr/>
        </p:nvSpPr>
        <p:spPr>
          <a:xfrm>
            <a:off x="574747" y="5860442"/>
            <a:ext cx="7337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Jim Mullican – Incident Commander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3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762" y="0"/>
            <a:ext cx="8713109" cy="5796739"/>
          </a:xfrm>
        </p:spPr>
      </p:pic>
      <p:sp>
        <p:nvSpPr>
          <p:cNvPr id="2" name="Rectangle 1"/>
          <p:cNvSpPr/>
          <p:nvPr/>
        </p:nvSpPr>
        <p:spPr>
          <a:xfrm>
            <a:off x="683623" y="5912386"/>
            <a:ext cx="5695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Jim Mullican – In Command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44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582" y="192350"/>
            <a:ext cx="4247285" cy="6384117"/>
          </a:xfrm>
        </p:spPr>
      </p:pic>
      <p:sp>
        <p:nvSpPr>
          <p:cNvPr id="2" name="Rectangle 1"/>
          <p:cNvSpPr/>
          <p:nvPr/>
        </p:nvSpPr>
        <p:spPr>
          <a:xfrm>
            <a:off x="534406" y="3384408"/>
            <a:ext cx="53688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DEC Provided ALMR Radios For Each Hazmat Team Member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0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032" y="181171"/>
            <a:ext cx="8550224" cy="5688373"/>
          </a:xfrm>
        </p:spPr>
      </p:pic>
      <p:sp>
        <p:nvSpPr>
          <p:cNvPr id="2" name="Rectangle 1"/>
          <p:cNvSpPr/>
          <p:nvPr/>
        </p:nvSpPr>
        <p:spPr>
          <a:xfrm>
            <a:off x="399935" y="5869544"/>
            <a:ext cx="4978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EPA HAZCAT Demo Site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56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096" y="485781"/>
            <a:ext cx="8810049" cy="5861232"/>
          </a:xfrm>
        </p:spPr>
      </p:pic>
      <p:sp>
        <p:nvSpPr>
          <p:cNvPr id="2" name="Rectangle 1"/>
          <p:cNvSpPr/>
          <p:nvPr/>
        </p:nvSpPr>
        <p:spPr>
          <a:xfrm>
            <a:off x="293982" y="2322022"/>
            <a:ext cx="2271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Suiting Up</a:t>
            </a:r>
          </a:p>
        </p:txBody>
      </p:sp>
    </p:spTree>
    <p:extLst>
      <p:ext uri="{BB962C8B-B14F-4D97-AF65-F5344CB8AC3E}">
        <p14:creationId xmlns:p14="http://schemas.microsoft.com/office/powerpoint/2010/main" val="3899680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62" y="190542"/>
            <a:ext cx="4295429" cy="6443145"/>
          </a:xfrm>
        </p:spPr>
      </p:pic>
      <p:sp>
        <p:nvSpPr>
          <p:cNvPr id="2" name="Rectangle 1"/>
          <p:cNvSpPr/>
          <p:nvPr/>
        </p:nvSpPr>
        <p:spPr>
          <a:xfrm>
            <a:off x="1852217" y="3222975"/>
            <a:ext cx="261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Suiting Up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0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233" y="403364"/>
            <a:ext cx="7046885" cy="1196836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en-US" sz="6600" cap="none" dirty="0">
                <a:solidFill>
                  <a:prstClr val="black"/>
                </a:solidFill>
                <a:ea typeface="+mn-ea"/>
                <a:cs typeface="+mn-cs"/>
              </a:rPr>
              <a:t>Hazmat Symposium</a:t>
            </a:r>
            <a:br>
              <a:rPr lang="en-US" sz="66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65272" y="1600200"/>
            <a:ext cx="6547102" cy="51098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u="sng" dirty="0" smtClean="0"/>
              <a:t>Sponsors</a:t>
            </a:r>
            <a:r>
              <a:rPr lang="en-US" sz="4000" dirty="0" smtClean="0"/>
              <a:t>:	</a:t>
            </a:r>
            <a:r>
              <a:rPr lang="en-US" sz="2800" dirty="0" smtClean="0"/>
              <a:t>			</a:t>
            </a:r>
            <a:r>
              <a:rPr lang="en-US" sz="1200" dirty="0" smtClean="0"/>
              <a:t>		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Statewide Hazmat Response Team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DEC				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DHS&amp;EM			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Alaska West Express</a:t>
            </a:r>
            <a:r>
              <a:rPr lang="en-US" dirty="0" smtClean="0"/>
              <a:t>	</a:t>
            </a: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u="sng" dirty="0" smtClean="0"/>
              <a:t>Host</a:t>
            </a:r>
            <a:r>
              <a:rPr lang="en-US" sz="4000" dirty="0" smtClean="0"/>
              <a:t>:</a:t>
            </a:r>
            <a:r>
              <a:rPr lang="en-US" sz="2800" dirty="0" smtClean="0"/>
              <a:t>	</a:t>
            </a:r>
            <a:r>
              <a:rPr lang="en-US" dirty="0" smtClean="0"/>
              <a:t>					</a:t>
            </a:r>
            <a:endParaRPr lang="en-US" sz="28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Kodiak Hazmat Team &amp; Fire Dept.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12156" y="1600200"/>
            <a:ext cx="42739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ATTENDEES</a:t>
            </a:r>
            <a:r>
              <a:rPr lang="en-US" sz="2800" dirty="0" smtClean="0"/>
              <a:t>:</a:t>
            </a:r>
          </a:p>
          <a:p>
            <a:endParaRPr lang="en-US" sz="1000" dirty="0"/>
          </a:p>
          <a:p>
            <a:r>
              <a:rPr lang="en-US" dirty="0" smtClean="0"/>
              <a:t>Kodiak Hazmat Team</a:t>
            </a:r>
          </a:p>
          <a:p>
            <a:r>
              <a:rPr lang="en-US" dirty="0" smtClean="0"/>
              <a:t>Anchorage </a:t>
            </a:r>
            <a:r>
              <a:rPr lang="en-US" dirty="0"/>
              <a:t>Hazmat Team</a:t>
            </a:r>
          </a:p>
          <a:p>
            <a:r>
              <a:rPr lang="en-US" dirty="0"/>
              <a:t>Fairbanks Hazmat Team</a:t>
            </a:r>
          </a:p>
          <a:p>
            <a:r>
              <a:rPr lang="en-US" dirty="0"/>
              <a:t>Juneau Hazmat Team</a:t>
            </a:r>
          </a:p>
          <a:p>
            <a:r>
              <a:rPr lang="en-US" dirty="0"/>
              <a:t>Ketchikan Hazmat Team</a:t>
            </a:r>
          </a:p>
          <a:p>
            <a:r>
              <a:rPr lang="en-US" dirty="0"/>
              <a:t>103rd Civil Support Team (CST)</a:t>
            </a:r>
          </a:p>
          <a:p>
            <a:r>
              <a:rPr lang="en-US" dirty="0"/>
              <a:t>EPA Hazmat Team</a:t>
            </a:r>
          </a:p>
          <a:p>
            <a:r>
              <a:rPr lang="en-US" dirty="0"/>
              <a:t>Sitka Hazmat Team</a:t>
            </a:r>
          </a:p>
          <a:p>
            <a:r>
              <a:rPr lang="en-US" dirty="0"/>
              <a:t>Mat-Su Hazmat Team</a:t>
            </a:r>
          </a:p>
          <a:p>
            <a:r>
              <a:rPr lang="en-US" dirty="0"/>
              <a:t>85th CST – Utah</a:t>
            </a:r>
          </a:p>
          <a:p>
            <a:r>
              <a:rPr lang="en-US" dirty="0"/>
              <a:t>Kodiak Coast Guard</a:t>
            </a:r>
          </a:p>
          <a:p>
            <a:r>
              <a:rPr lang="en-US" dirty="0"/>
              <a:t>Kodiak Fire Dept</a:t>
            </a:r>
          </a:p>
          <a:p>
            <a:r>
              <a:rPr lang="en-US" dirty="0"/>
              <a:t>DEC</a:t>
            </a:r>
          </a:p>
          <a:p>
            <a:r>
              <a:rPr lang="en-US" dirty="0" smtClean="0"/>
              <a:t>DHS&amp;EM</a:t>
            </a:r>
          </a:p>
          <a:p>
            <a:r>
              <a:rPr lang="en-US" dirty="0" smtClean="0"/>
              <a:t>5 Seafood Processors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9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71" y="0"/>
            <a:ext cx="4441771" cy="6676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36076" y="2200999"/>
            <a:ext cx="2271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Suiting Up</a:t>
            </a:r>
          </a:p>
        </p:txBody>
      </p:sp>
    </p:spTree>
    <p:extLst>
      <p:ext uri="{BB962C8B-B14F-4D97-AF65-F5344CB8AC3E}">
        <p14:creationId xmlns:p14="http://schemas.microsoft.com/office/powerpoint/2010/main" val="49254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604" y="134041"/>
            <a:ext cx="8777420" cy="5839524"/>
          </a:xfrm>
        </p:spPr>
      </p:pic>
      <p:sp>
        <p:nvSpPr>
          <p:cNvPr id="2" name="Rectangle 1"/>
          <p:cNvSpPr/>
          <p:nvPr/>
        </p:nvSpPr>
        <p:spPr>
          <a:xfrm>
            <a:off x="332700" y="5973565"/>
            <a:ext cx="4480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Heading to Prop Site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4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25" y="100561"/>
            <a:ext cx="11102790" cy="5582478"/>
          </a:xfrm>
        </p:spPr>
      </p:pic>
      <p:sp>
        <p:nvSpPr>
          <p:cNvPr id="2" name="Rectangle 1"/>
          <p:cNvSpPr/>
          <p:nvPr/>
        </p:nvSpPr>
        <p:spPr>
          <a:xfrm>
            <a:off x="440277" y="5831704"/>
            <a:ext cx="4480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Heading to Prop Site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9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759" y="106774"/>
            <a:ext cx="4392463" cy="6602336"/>
          </a:xfrm>
        </p:spPr>
      </p:pic>
      <p:sp>
        <p:nvSpPr>
          <p:cNvPr id="2" name="Rectangle 1"/>
          <p:cNvSpPr/>
          <p:nvPr/>
        </p:nvSpPr>
        <p:spPr>
          <a:xfrm>
            <a:off x="419066" y="3841540"/>
            <a:ext cx="4480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Heading to Prop Site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8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84" y="430306"/>
            <a:ext cx="11909241" cy="5111248"/>
          </a:xfrm>
        </p:spPr>
      </p:pic>
      <p:sp>
        <p:nvSpPr>
          <p:cNvPr id="2" name="Rectangle 1"/>
          <p:cNvSpPr/>
          <p:nvPr/>
        </p:nvSpPr>
        <p:spPr>
          <a:xfrm>
            <a:off x="305806" y="5777916"/>
            <a:ext cx="4321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Drum Response Sites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21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286" y="190053"/>
            <a:ext cx="8665000" cy="6533088"/>
          </a:xfrm>
        </p:spPr>
      </p:pic>
      <p:sp>
        <p:nvSpPr>
          <p:cNvPr id="2" name="Rectangle 1"/>
          <p:cNvSpPr/>
          <p:nvPr/>
        </p:nvSpPr>
        <p:spPr>
          <a:xfrm>
            <a:off x="157888" y="3733963"/>
            <a:ext cx="3176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Victim Rescue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96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22" y="94129"/>
            <a:ext cx="6202380" cy="6657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18731" y="2362363"/>
            <a:ext cx="28848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Victim Rescue</a:t>
            </a:r>
          </a:p>
        </p:txBody>
      </p:sp>
    </p:spTree>
    <p:extLst>
      <p:ext uri="{BB962C8B-B14F-4D97-AF65-F5344CB8AC3E}">
        <p14:creationId xmlns:p14="http://schemas.microsoft.com/office/powerpoint/2010/main" val="2725668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751" y="147918"/>
            <a:ext cx="4445472" cy="6534096"/>
          </a:xfrm>
        </p:spPr>
      </p:pic>
      <p:sp>
        <p:nvSpPr>
          <p:cNvPr id="2" name="Rectangle 1"/>
          <p:cNvSpPr/>
          <p:nvPr/>
        </p:nvSpPr>
        <p:spPr>
          <a:xfrm>
            <a:off x="547853" y="3414966"/>
            <a:ext cx="34201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err="1" smtClean="0">
                <a:solidFill>
                  <a:prstClr val="black"/>
                </a:solidFill>
              </a:rPr>
              <a:t>Overpack</a:t>
            </a:r>
            <a:r>
              <a:rPr lang="en-US" sz="4000" dirty="0" smtClean="0">
                <a:solidFill>
                  <a:prstClr val="black"/>
                </a:solidFill>
              </a:rPr>
              <a:t> Drum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76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94" y="0"/>
            <a:ext cx="8653226" cy="5756899"/>
          </a:xfrm>
        </p:spPr>
      </p:pic>
      <p:sp>
        <p:nvSpPr>
          <p:cNvPr id="2" name="Rectangle 1"/>
          <p:cNvSpPr/>
          <p:nvPr/>
        </p:nvSpPr>
        <p:spPr>
          <a:xfrm>
            <a:off x="467171" y="5872046"/>
            <a:ext cx="74869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Putting 55-Gal Drum Into </a:t>
            </a:r>
            <a:r>
              <a:rPr lang="en-US" sz="4000" dirty="0" err="1" smtClean="0">
                <a:solidFill>
                  <a:prstClr val="black"/>
                </a:solidFill>
              </a:rPr>
              <a:t>Overpack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1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939" y="177955"/>
            <a:ext cx="9752859" cy="6488473"/>
          </a:xfrm>
        </p:spPr>
      </p:pic>
      <p:sp>
        <p:nvSpPr>
          <p:cNvPr id="2" name="Rectangle 1"/>
          <p:cNvSpPr/>
          <p:nvPr/>
        </p:nvSpPr>
        <p:spPr>
          <a:xfrm>
            <a:off x="255494" y="4392870"/>
            <a:ext cx="29136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err="1" smtClean="0">
                <a:solidFill>
                  <a:prstClr val="black"/>
                </a:solidFill>
              </a:rPr>
              <a:t>Overpacking</a:t>
            </a:r>
            <a:endParaRPr lang="en-US" sz="4000" dirty="0" smtClean="0">
              <a:solidFill>
                <a:prstClr val="black"/>
              </a:solidFill>
            </a:endParaRP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55-Gal Drum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7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033" y="2151529"/>
            <a:ext cx="6647637" cy="4611665"/>
          </a:xfrm>
        </p:spPr>
      </p:pic>
      <p:sp>
        <p:nvSpPr>
          <p:cNvPr id="2" name="TextBox 1"/>
          <p:cNvSpPr txBox="1"/>
          <p:nvPr/>
        </p:nvSpPr>
        <p:spPr>
          <a:xfrm>
            <a:off x="3146612" y="376518"/>
            <a:ext cx="7355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Hazmat Symposium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322729" y="1896035"/>
            <a:ext cx="48409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One full day of classroom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Hazmat Team Activation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Hazmat Size-Up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Pre-Entry Hazmat Sampling Refresher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Intermodal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Hazmat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One full day of Ammonia Awareness/Response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3049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017" y="98203"/>
            <a:ext cx="4422280" cy="6647154"/>
          </a:xfrm>
        </p:spPr>
      </p:pic>
      <p:sp>
        <p:nvSpPr>
          <p:cNvPr id="2" name="Rectangle 1"/>
          <p:cNvSpPr/>
          <p:nvPr/>
        </p:nvSpPr>
        <p:spPr>
          <a:xfrm>
            <a:off x="171336" y="3599493"/>
            <a:ext cx="2923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Screw-On Lid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50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650" y="110886"/>
            <a:ext cx="8787396" cy="5846161"/>
          </a:xfrm>
        </p:spPr>
      </p:pic>
      <p:sp>
        <p:nvSpPr>
          <p:cNvPr id="2" name="Rectangle 1"/>
          <p:cNvSpPr/>
          <p:nvPr/>
        </p:nvSpPr>
        <p:spPr>
          <a:xfrm>
            <a:off x="305806" y="5925084"/>
            <a:ext cx="3657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Whew!  I’m Done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6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905" y="106545"/>
            <a:ext cx="8646693" cy="5752553"/>
          </a:xfrm>
        </p:spPr>
      </p:pic>
      <p:sp>
        <p:nvSpPr>
          <p:cNvPr id="2" name="Rectangle 1"/>
          <p:cNvSpPr/>
          <p:nvPr/>
        </p:nvSpPr>
        <p:spPr>
          <a:xfrm>
            <a:off x="547853" y="5859098"/>
            <a:ext cx="5364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Returning to Suit-Up Tents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1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670" y="136609"/>
            <a:ext cx="8620733" cy="5739653"/>
          </a:xfrm>
        </p:spPr>
      </p:pic>
      <p:sp>
        <p:nvSpPr>
          <p:cNvPr id="2" name="Rectangle 1"/>
          <p:cNvSpPr/>
          <p:nvPr/>
        </p:nvSpPr>
        <p:spPr>
          <a:xfrm>
            <a:off x="319253" y="5876262"/>
            <a:ext cx="7394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Mobile Chemical Lab Response Site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42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61" y="188260"/>
            <a:ext cx="10104010" cy="4975412"/>
          </a:xfrm>
        </p:spPr>
      </p:pic>
      <p:sp>
        <p:nvSpPr>
          <p:cNvPr id="2" name="Rectangle 1"/>
          <p:cNvSpPr/>
          <p:nvPr/>
        </p:nvSpPr>
        <p:spPr>
          <a:xfrm>
            <a:off x="978159" y="5643446"/>
            <a:ext cx="3041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2 Labs in One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30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024" y="104067"/>
            <a:ext cx="4412999" cy="6633203"/>
          </a:xfrm>
        </p:spPr>
      </p:pic>
      <p:sp>
        <p:nvSpPr>
          <p:cNvPr id="2" name="Rectangle 1"/>
          <p:cNvSpPr/>
          <p:nvPr/>
        </p:nvSpPr>
        <p:spPr>
          <a:xfrm>
            <a:off x="346147" y="3169187"/>
            <a:ext cx="557011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Using State Environmental 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Sampling Kits.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For Biological &amp; Chemical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07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030" y="197384"/>
            <a:ext cx="4332828" cy="6512698"/>
          </a:xfrm>
        </p:spPr>
      </p:pic>
      <p:sp>
        <p:nvSpPr>
          <p:cNvPr id="2" name="Rectangle 1"/>
          <p:cNvSpPr/>
          <p:nvPr/>
        </p:nvSpPr>
        <p:spPr>
          <a:xfrm>
            <a:off x="6343536" y="2429599"/>
            <a:ext cx="53738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Collecting Samples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White Powder and Liquid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878" y="109633"/>
            <a:ext cx="4412341" cy="6632215"/>
          </a:xfrm>
        </p:spPr>
      </p:pic>
      <p:sp>
        <p:nvSpPr>
          <p:cNvPr id="2" name="Rectangle 1"/>
          <p:cNvSpPr/>
          <p:nvPr/>
        </p:nvSpPr>
        <p:spPr>
          <a:xfrm>
            <a:off x="332700" y="3425740"/>
            <a:ext cx="3836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Sample Collection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01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91" y="96710"/>
            <a:ext cx="4432219" cy="6662093"/>
          </a:xfrm>
        </p:spPr>
      </p:pic>
      <p:sp>
        <p:nvSpPr>
          <p:cNvPr id="2" name="Rectangle 1"/>
          <p:cNvSpPr/>
          <p:nvPr/>
        </p:nvSpPr>
        <p:spPr>
          <a:xfrm>
            <a:off x="6209065" y="2537175"/>
            <a:ext cx="38603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Heading to </a:t>
            </a:r>
            <a:r>
              <a:rPr lang="en-US" sz="4000" dirty="0" err="1" smtClean="0">
                <a:solidFill>
                  <a:prstClr val="black"/>
                </a:solidFill>
              </a:rPr>
              <a:t>Decon</a:t>
            </a:r>
            <a:endParaRPr lang="en-US" sz="4000" dirty="0" smtClean="0">
              <a:solidFill>
                <a:prstClr val="black"/>
              </a:solidFill>
            </a:endParaRP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With Samples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32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098" y="94129"/>
            <a:ext cx="8832798" cy="58763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523" y="5970495"/>
            <a:ext cx="5481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Wet Decontamination Unit</a:t>
            </a:r>
          </a:p>
        </p:txBody>
      </p:sp>
    </p:spTree>
    <p:extLst>
      <p:ext uri="{BB962C8B-B14F-4D97-AF65-F5344CB8AC3E}">
        <p14:creationId xmlns:p14="http://schemas.microsoft.com/office/powerpoint/2010/main" val="30770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13" y="1555767"/>
            <a:ext cx="10815602" cy="4111487"/>
          </a:xfrm>
        </p:spPr>
      </p:pic>
      <p:sp>
        <p:nvSpPr>
          <p:cNvPr id="2" name="Rectangle 1"/>
          <p:cNvSpPr/>
          <p:nvPr/>
        </p:nvSpPr>
        <p:spPr>
          <a:xfrm>
            <a:off x="2658034" y="292720"/>
            <a:ext cx="6795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prstClr val="black"/>
                </a:solidFill>
              </a:rPr>
              <a:t>Hazmat Symposium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5728" y="5822305"/>
            <a:ext cx="5419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Day Attendance = 70 people</a:t>
            </a:r>
          </a:p>
          <a:p>
            <a:r>
              <a:rPr lang="en-US" sz="2800" b="1" dirty="0" smtClean="0"/>
              <a:t>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Day Attendance = 75 people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07484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486" y="94129"/>
            <a:ext cx="8686243" cy="5778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946" y="5872993"/>
            <a:ext cx="3484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The </a:t>
            </a:r>
            <a:r>
              <a:rPr lang="en-US" sz="4000" dirty="0" err="1" smtClean="0">
                <a:solidFill>
                  <a:prstClr val="black"/>
                </a:solidFill>
              </a:rPr>
              <a:t>Decon</a:t>
            </a:r>
            <a:r>
              <a:rPr lang="en-US" sz="4000" dirty="0" smtClean="0">
                <a:solidFill>
                  <a:prstClr val="black"/>
                </a:solidFill>
              </a:rPr>
              <a:t> Crew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88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887" y="105220"/>
            <a:ext cx="4422279" cy="6647153"/>
          </a:xfrm>
        </p:spPr>
      </p:pic>
      <p:sp>
        <p:nvSpPr>
          <p:cNvPr id="2" name="Rectangle 1"/>
          <p:cNvSpPr/>
          <p:nvPr/>
        </p:nvSpPr>
        <p:spPr>
          <a:xfrm>
            <a:off x="198231" y="3074853"/>
            <a:ext cx="5481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Wet Decontamination Unit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72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367" y="135165"/>
            <a:ext cx="4402401" cy="6617274"/>
          </a:xfrm>
        </p:spPr>
      </p:pic>
      <p:sp>
        <p:nvSpPr>
          <p:cNvPr id="2" name="Rectangle 1"/>
          <p:cNvSpPr/>
          <p:nvPr/>
        </p:nvSpPr>
        <p:spPr>
          <a:xfrm>
            <a:off x="184783" y="2900246"/>
            <a:ext cx="4979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Wet </a:t>
            </a:r>
            <a:r>
              <a:rPr lang="en-US" sz="4000" dirty="0" err="1" smtClean="0">
                <a:solidFill>
                  <a:prstClr val="black"/>
                </a:solidFill>
              </a:rPr>
              <a:t>Decon</a:t>
            </a:r>
            <a:r>
              <a:rPr lang="en-US" sz="4000" dirty="0" smtClean="0">
                <a:solidFill>
                  <a:prstClr val="black"/>
                </a:solidFill>
              </a:rPr>
              <a:t> Scrub Down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4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626" y="195907"/>
            <a:ext cx="4399527" cy="6612953"/>
          </a:xfrm>
        </p:spPr>
      </p:pic>
      <p:sp>
        <p:nvSpPr>
          <p:cNvPr id="2" name="Rectangle 1"/>
          <p:cNvSpPr/>
          <p:nvPr/>
        </p:nvSpPr>
        <p:spPr>
          <a:xfrm>
            <a:off x="319253" y="2794497"/>
            <a:ext cx="3735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Wet </a:t>
            </a:r>
            <a:r>
              <a:rPr lang="en-US" sz="4000" dirty="0" err="1" smtClean="0">
                <a:solidFill>
                  <a:prstClr val="black"/>
                </a:solidFill>
              </a:rPr>
              <a:t>Decon</a:t>
            </a:r>
            <a:r>
              <a:rPr lang="en-US" sz="4000" dirty="0" smtClean="0">
                <a:solidFill>
                  <a:prstClr val="black"/>
                </a:solidFill>
              </a:rPr>
              <a:t> Wash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10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7" y="766763"/>
            <a:ext cx="11448281" cy="5097324"/>
          </a:xfrm>
        </p:spPr>
      </p:pic>
      <p:sp>
        <p:nvSpPr>
          <p:cNvPr id="2" name="Rectangle 1"/>
          <p:cNvSpPr/>
          <p:nvPr/>
        </p:nvSpPr>
        <p:spPr>
          <a:xfrm>
            <a:off x="275841" y="5993069"/>
            <a:ext cx="4369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Play Area Overview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8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98" y="106631"/>
            <a:ext cx="10555356" cy="5720675"/>
          </a:xfrm>
        </p:spPr>
      </p:pic>
      <p:sp>
        <p:nvSpPr>
          <p:cNvPr id="2" name="Rectangle 1"/>
          <p:cNvSpPr/>
          <p:nvPr/>
        </p:nvSpPr>
        <p:spPr>
          <a:xfrm>
            <a:off x="477546" y="5925834"/>
            <a:ext cx="5819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There’s One in Every Crowd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20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540" y="253106"/>
            <a:ext cx="8461707" cy="5629483"/>
          </a:xfrm>
        </p:spPr>
      </p:pic>
      <p:sp>
        <p:nvSpPr>
          <p:cNvPr id="2" name="Rectangle 1"/>
          <p:cNvSpPr/>
          <p:nvPr/>
        </p:nvSpPr>
        <p:spPr>
          <a:xfrm>
            <a:off x="437205" y="5882589"/>
            <a:ext cx="6788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Entry Team Headed to F/V Prop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57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920" y="104655"/>
            <a:ext cx="8730103" cy="5808044"/>
          </a:xfrm>
        </p:spPr>
      </p:pic>
      <p:sp>
        <p:nvSpPr>
          <p:cNvPr id="2" name="Rectangle 1"/>
          <p:cNvSpPr/>
          <p:nvPr/>
        </p:nvSpPr>
        <p:spPr>
          <a:xfrm>
            <a:off x="302735" y="5912699"/>
            <a:ext cx="8868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F/V Pacific Storm – Refrigerant Leak Prop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66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98" y="320142"/>
            <a:ext cx="4213558" cy="6333423"/>
          </a:xfrm>
        </p:spPr>
      </p:pic>
      <p:sp>
        <p:nvSpPr>
          <p:cNvPr id="2" name="Rectangle 1"/>
          <p:cNvSpPr/>
          <p:nvPr/>
        </p:nvSpPr>
        <p:spPr>
          <a:xfrm>
            <a:off x="6651811" y="1893222"/>
            <a:ext cx="4805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F/V Pacific Storm – Refrigerant Leak </a:t>
            </a:r>
            <a:r>
              <a:rPr lang="en-US" sz="4000" dirty="0" smtClean="0">
                <a:solidFill>
                  <a:prstClr val="black"/>
                </a:solidFill>
              </a:rPr>
              <a:t>Prop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84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002" y="238752"/>
            <a:ext cx="4253315" cy="6393182"/>
          </a:xfrm>
        </p:spPr>
      </p:pic>
      <p:sp>
        <p:nvSpPr>
          <p:cNvPr id="2" name="Rectangle 1"/>
          <p:cNvSpPr/>
          <p:nvPr/>
        </p:nvSpPr>
        <p:spPr>
          <a:xfrm>
            <a:off x="587188" y="197390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Attaching Safety Harness</a:t>
            </a:r>
          </a:p>
          <a:p>
            <a:r>
              <a:rPr lang="en-US" sz="4000" dirty="0" smtClean="0">
                <a:solidFill>
                  <a:prstClr val="black"/>
                </a:solidFill>
              </a:rPr>
              <a:t>To Access Boat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7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43" y="1540565"/>
            <a:ext cx="5208926" cy="346544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104" y="1544499"/>
            <a:ext cx="5192263" cy="3461509"/>
          </a:xfrm>
        </p:spPr>
      </p:pic>
      <p:sp>
        <p:nvSpPr>
          <p:cNvPr id="2" name="Rectangle 1"/>
          <p:cNvSpPr/>
          <p:nvPr/>
        </p:nvSpPr>
        <p:spPr>
          <a:xfrm>
            <a:off x="2764480" y="229089"/>
            <a:ext cx="72939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prstClr val="black"/>
                </a:solidFill>
              </a:rPr>
              <a:t>Hazmat Symposium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7143" y="5378824"/>
            <a:ext cx="1123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Deputy Fire Chief Jim Mullican Providing Opening Remarks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6834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026" y="103420"/>
            <a:ext cx="4431126" cy="6660451"/>
          </a:xfrm>
        </p:spPr>
      </p:pic>
      <p:sp>
        <p:nvSpPr>
          <p:cNvPr id="2" name="Rectangle 1"/>
          <p:cNvSpPr/>
          <p:nvPr/>
        </p:nvSpPr>
        <p:spPr>
          <a:xfrm>
            <a:off x="788894" y="2296634"/>
            <a:ext cx="337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Down 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44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595" y="106199"/>
            <a:ext cx="8816593" cy="5865585"/>
          </a:xfrm>
        </p:spPr>
      </p:pic>
      <p:sp>
        <p:nvSpPr>
          <p:cNvPr id="2" name="Rectangle 1"/>
          <p:cNvSpPr/>
          <p:nvPr/>
        </p:nvSpPr>
        <p:spPr>
          <a:xfrm>
            <a:off x="1295595" y="5971784"/>
            <a:ext cx="3567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Down 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38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861" y="156717"/>
            <a:ext cx="4312949" cy="6482818"/>
          </a:xfrm>
        </p:spPr>
      </p:pic>
      <p:sp>
        <p:nvSpPr>
          <p:cNvPr id="2" name="Rectangle 1"/>
          <p:cNvSpPr/>
          <p:nvPr/>
        </p:nvSpPr>
        <p:spPr>
          <a:xfrm>
            <a:off x="1622611" y="2363869"/>
            <a:ext cx="3191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Down 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34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409" y="123142"/>
            <a:ext cx="4392463" cy="6602336"/>
          </a:xfrm>
        </p:spPr>
      </p:pic>
      <p:sp>
        <p:nvSpPr>
          <p:cNvPr id="2" name="Rectangle 1"/>
          <p:cNvSpPr/>
          <p:nvPr/>
        </p:nvSpPr>
        <p:spPr>
          <a:xfrm>
            <a:off x="629499" y="1985846"/>
            <a:ext cx="29185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Down Ladder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17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713" y="118328"/>
            <a:ext cx="4342767" cy="6527638"/>
          </a:xfrm>
        </p:spPr>
      </p:pic>
      <p:sp>
        <p:nvSpPr>
          <p:cNvPr id="2" name="Rectangle 1"/>
          <p:cNvSpPr/>
          <p:nvPr/>
        </p:nvSpPr>
        <p:spPr>
          <a:xfrm>
            <a:off x="911887" y="2187552"/>
            <a:ext cx="1797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Made it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71" y="243207"/>
            <a:ext cx="8487442" cy="5646605"/>
          </a:xfrm>
        </p:spPr>
      </p:pic>
      <p:sp>
        <p:nvSpPr>
          <p:cNvPr id="2" name="Rectangle 1"/>
          <p:cNvSpPr/>
          <p:nvPr/>
        </p:nvSpPr>
        <p:spPr>
          <a:xfrm>
            <a:off x="804309" y="5889812"/>
            <a:ext cx="9174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Down </a:t>
            </a:r>
            <a:r>
              <a:rPr lang="en-US" sz="4000" dirty="0" smtClean="0">
                <a:solidFill>
                  <a:prstClr val="black"/>
                </a:solidFill>
              </a:rPr>
              <a:t>Ladder to Lower Deck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83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467" y="195227"/>
            <a:ext cx="4243376" cy="6378242"/>
          </a:xfrm>
        </p:spPr>
      </p:pic>
      <p:sp>
        <p:nvSpPr>
          <p:cNvPr id="2" name="Rectangle 1"/>
          <p:cNvSpPr/>
          <p:nvPr/>
        </p:nvSpPr>
        <p:spPr>
          <a:xfrm>
            <a:off x="7110981" y="1936873"/>
            <a:ext cx="4345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Down </a:t>
            </a:r>
            <a:r>
              <a:rPr lang="en-US" sz="4000" dirty="0" smtClean="0">
                <a:solidFill>
                  <a:prstClr val="black"/>
                </a:solidFill>
              </a:rPr>
              <a:t>Ladder to 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Lower Deck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90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718" y="114820"/>
            <a:ext cx="4342767" cy="6527638"/>
          </a:xfrm>
        </p:spPr>
      </p:pic>
      <p:sp>
        <p:nvSpPr>
          <p:cNvPr id="2" name="Rectangle 1"/>
          <p:cNvSpPr/>
          <p:nvPr/>
        </p:nvSpPr>
        <p:spPr>
          <a:xfrm>
            <a:off x="656392" y="1891716"/>
            <a:ext cx="43939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Down </a:t>
            </a:r>
            <a:r>
              <a:rPr lang="en-US" sz="4000" dirty="0" smtClean="0">
                <a:solidFill>
                  <a:prstClr val="black"/>
                </a:solidFill>
              </a:rPr>
              <a:t>Internal Stairs 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to Engine Room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38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767" y="201089"/>
            <a:ext cx="4332828" cy="6512698"/>
          </a:xfrm>
        </p:spPr>
      </p:pic>
      <p:sp>
        <p:nvSpPr>
          <p:cNvPr id="2" name="Rectangle 1"/>
          <p:cNvSpPr/>
          <p:nvPr/>
        </p:nvSpPr>
        <p:spPr>
          <a:xfrm>
            <a:off x="6934200" y="1785647"/>
            <a:ext cx="4737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Down Internal Stairs </a:t>
            </a:r>
          </a:p>
          <a:p>
            <a:pPr lvl="0"/>
            <a:r>
              <a:rPr lang="en-US" sz="4000" dirty="0">
                <a:solidFill>
                  <a:prstClr val="black"/>
                </a:solidFill>
              </a:rPr>
              <a:t>to Engine Room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12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830" y="172341"/>
            <a:ext cx="8533324" cy="5677130"/>
          </a:xfrm>
        </p:spPr>
      </p:pic>
      <p:sp>
        <p:nvSpPr>
          <p:cNvPr id="3" name="Rectangle 2"/>
          <p:cNvSpPr/>
          <p:nvPr/>
        </p:nvSpPr>
        <p:spPr>
          <a:xfrm>
            <a:off x="977153" y="5849471"/>
            <a:ext cx="7951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Cutting Power at Breaker Box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00" y="1601956"/>
            <a:ext cx="10967675" cy="4101548"/>
          </a:xfrm>
        </p:spPr>
      </p:pic>
      <p:sp>
        <p:nvSpPr>
          <p:cNvPr id="2" name="Rectangle 1"/>
          <p:cNvSpPr/>
          <p:nvPr/>
        </p:nvSpPr>
        <p:spPr>
          <a:xfrm>
            <a:off x="2953870" y="269430"/>
            <a:ext cx="74003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prstClr val="black"/>
                </a:solidFill>
              </a:rPr>
              <a:t>Hazmat Symposium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600" y="5703504"/>
            <a:ext cx="10852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Three Hazmat Equipment Vendors Displaying Their Goods</a:t>
            </a:r>
          </a:p>
          <a:p>
            <a:r>
              <a:rPr lang="en-US" sz="2400" dirty="0" smtClean="0"/>
              <a:t>	Scott Safety, Saint-Gobain, TTT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1578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972" y="188487"/>
            <a:ext cx="4342767" cy="6527638"/>
          </a:xfrm>
        </p:spPr>
      </p:pic>
      <p:sp>
        <p:nvSpPr>
          <p:cNvPr id="2" name="Rectangle 1"/>
          <p:cNvSpPr/>
          <p:nvPr/>
        </p:nvSpPr>
        <p:spPr>
          <a:xfrm>
            <a:off x="815788" y="2007844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Exiting Engine Room 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Up </a:t>
            </a:r>
            <a:r>
              <a:rPr lang="en-US" sz="4000" dirty="0">
                <a:solidFill>
                  <a:prstClr val="black"/>
                </a:solidFill>
              </a:rPr>
              <a:t>Internal Stairs 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13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65" y="107576"/>
            <a:ext cx="4414877" cy="6636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4730" y="1933563"/>
            <a:ext cx="4657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Exiting Engine Room </a:t>
            </a:r>
          </a:p>
          <a:p>
            <a:pPr lvl="0"/>
            <a:r>
              <a:rPr lang="en-US" sz="4000" dirty="0">
                <a:solidFill>
                  <a:prstClr val="black"/>
                </a:solidFill>
              </a:rPr>
              <a:t>Up Internal Stairs </a:t>
            </a:r>
          </a:p>
        </p:txBody>
      </p:sp>
    </p:spTree>
    <p:extLst>
      <p:ext uri="{BB962C8B-B14F-4D97-AF65-F5344CB8AC3E}">
        <p14:creationId xmlns:p14="http://schemas.microsoft.com/office/powerpoint/2010/main" val="32467544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858" y="186994"/>
            <a:ext cx="4352707" cy="6542578"/>
          </a:xfrm>
        </p:spPr>
      </p:pic>
      <p:sp>
        <p:nvSpPr>
          <p:cNvPr id="2" name="Rectangle 1"/>
          <p:cNvSpPr/>
          <p:nvPr/>
        </p:nvSpPr>
        <p:spPr>
          <a:xfrm>
            <a:off x="6665258" y="1906669"/>
            <a:ext cx="39175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Up </a:t>
            </a:r>
            <a:r>
              <a:rPr lang="en-US" sz="4000" dirty="0">
                <a:solidFill>
                  <a:prstClr val="black"/>
                </a:solidFill>
              </a:rPr>
              <a:t>Ladder to </a:t>
            </a:r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Upper </a:t>
            </a:r>
            <a:r>
              <a:rPr lang="en-US" sz="4000" dirty="0">
                <a:solidFill>
                  <a:prstClr val="black"/>
                </a:solidFill>
              </a:rPr>
              <a:t>Deck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10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559" y="94130"/>
            <a:ext cx="4387982" cy="65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7459" y="217606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Up Ladder </a:t>
            </a:r>
            <a:r>
              <a:rPr lang="en-US" sz="4000" dirty="0" smtClean="0">
                <a:solidFill>
                  <a:prstClr val="black"/>
                </a:solidFill>
              </a:rPr>
              <a:t>Onto Dock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723" y="121023"/>
            <a:ext cx="4410469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79776" y="2531957"/>
            <a:ext cx="5795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I’m the King of The World!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75" r="20562" b="32745"/>
          <a:stretch/>
        </p:blipFill>
        <p:spPr>
          <a:xfrm>
            <a:off x="4249269" y="860612"/>
            <a:ext cx="7374320" cy="5325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915" y="2815243"/>
            <a:ext cx="2334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Questions?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6330" y="538371"/>
            <a:ext cx="80861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  <a:ea typeface="+mj-ea"/>
                <a:cs typeface="+mj-cs"/>
              </a:rPr>
              <a:t>Hazmat Field Exercise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1328" y="2124635"/>
            <a:ext cx="112820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30 Hazmat Technicians From 9 Different Hazmat Teams.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24 Additional Support Staff – Controllers/Facilitators.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Techs Integrated Into 9 Entry Teams.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3 Separate Hazmat Release Scenarios.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1 Wet Decontamination Unit.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EPA HAZCAT Demo.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Rained All Day.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93" y="3305099"/>
            <a:ext cx="2317135" cy="34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45580" y="0"/>
            <a:ext cx="1548349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811205"/>
              </p:ext>
            </p:extLst>
          </p:nvPr>
        </p:nvGraphicFramePr>
        <p:xfrm>
          <a:off x="1277471" y="94129"/>
          <a:ext cx="9897036" cy="6763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4" imgW="8722814" imgH="7738526" progId="Word.Document.12">
                  <p:embed/>
                </p:oleObj>
              </mc:Choice>
              <mc:Fallback>
                <p:oleObj name="Document" r:id="rId4" imgW="8722814" imgH="7738526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7471" y="94129"/>
                        <a:ext cx="9897036" cy="6763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76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58" y="195326"/>
            <a:ext cx="10993847" cy="5502847"/>
          </a:xfrm>
        </p:spPr>
      </p:pic>
      <p:sp>
        <p:nvSpPr>
          <p:cNvPr id="2" name="TextBox 1"/>
          <p:cNvSpPr txBox="1"/>
          <p:nvPr/>
        </p:nvSpPr>
        <p:spPr>
          <a:xfrm>
            <a:off x="637858" y="5903259"/>
            <a:ext cx="582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Field Exercise Play Area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7290053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TC104033925[[fn=Droplet]]</Template>
  <TotalTime>617</TotalTime>
  <Words>405</Words>
  <Application>Microsoft Office PowerPoint</Application>
  <PresentationFormat>Widescreen</PresentationFormat>
  <Paragraphs>125</Paragraphs>
  <Slides>65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Times New Roman</vt:lpstr>
      <vt:lpstr>Tw Cen MT</vt:lpstr>
      <vt:lpstr>Droplet</vt:lpstr>
      <vt:lpstr>Document</vt:lpstr>
      <vt:lpstr>PowerPoint Presentation</vt:lpstr>
      <vt:lpstr>Hazmat Symposium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 Shield symposium and exercise</dc:title>
  <dc:creator>Dunker, Bradley</dc:creator>
  <cp:lastModifiedBy>Dunker, Bradley</cp:lastModifiedBy>
  <cp:revision>61</cp:revision>
  <dcterms:created xsi:type="dcterms:W3CDTF">2014-05-12T19:26:29Z</dcterms:created>
  <dcterms:modified xsi:type="dcterms:W3CDTF">2014-05-28T22:15:26Z</dcterms:modified>
</cp:coreProperties>
</file>